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1"/>
  </p:notesMasterIdLst>
  <p:sldIdLst>
    <p:sldId id="259" r:id="rId3"/>
    <p:sldId id="328" r:id="rId4"/>
    <p:sldId id="307" r:id="rId5"/>
    <p:sldId id="286" r:id="rId6"/>
    <p:sldId id="316" r:id="rId7"/>
    <p:sldId id="317" r:id="rId8"/>
    <p:sldId id="258" r:id="rId9"/>
    <p:sldId id="264" r:id="rId10"/>
    <p:sldId id="263" r:id="rId11"/>
    <p:sldId id="278" r:id="rId12"/>
    <p:sldId id="270" r:id="rId13"/>
    <p:sldId id="271" r:id="rId14"/>
    <p:sldId id="310" r:id="rId15"/>
    <p:sldId id="268" r:id="rId16"/>
    <p:sldId id="311" r:id="rId17"/>
    <p:sldId id="269" r:id="rId18"/>
    <p:sldId id="273" r:id="rId19"/>
    <p:sldId id="315" r:id="rId20"/>
    <p:sldId id="302" r:id="rId21"/>
    <p:sldId id="312" r:id="rId22"/>
    <p:sldId id="308" r:id="rId23"/>
    <p:sldId id="288" r:id="rId24"/>
    <p:sldId id="313" r:id="rId25"/>
    <p:sldId id="276" r:id="rId26"/>
    <p:sldId id="314" r:id="rId27"/>
    <p:sldId id="262" r:id="rId28"/>
    <p:sldId id="320" r:id="rId29"/>
    <p:sldId id="321" r:id="rId30"/>
    <p:sldId id="319" r:id="rId31"/>
    <p:sldId id="329" r:id="rId32"/>
    <p:sldId id="322" r:id="rId33"/>
    <p:sldId id="326" r:id="rId34"/>
    <p:sldId id="324" r:id="rId35"/>
    <p:sldId id="325" r:id="rId36"/>
    <p:sldId id="323" r:id="rId37"/>
    <p:sldId id="327" r:id="rId38"/>
    <p:sldId id="309" r:id="rId39"/>
    <p:sldId id="301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AB837-52EB-44AE-9076-223569E6AFCA}" type="datetimeFigureOut">
              <a:rPr lang="pl-PL" smtClean="0"/>
              <a:t>17.11.2020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FA5F4-A5C7-4896-AB51-F12CD69CD8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67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FA5F4-A5C7-4896-AB51-F12CD69CD8A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09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n_logo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021388"/>
            <a:ext cx="12239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684213" y="2852738"/>
            <a:ext cx="1655762" cy="1152525"/>
            <a:chOff x="204" y="1752"/>
            <a:chExt cx="1000" cy="771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84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5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069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468313" y="2420938"/>
            <a:ext cx="8064500" cy="1943100"/>
            <a:chOff x="113" y="1344"/>
            <a:chExt cx="5080" cy="1224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13" y="2024"/>
              <a:ext cx="249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2608" y="2024"/>
              <a:ext cx="25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39" y="1344"/>
              <a:ext cx="0" cy="12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28775"/>
            <a:ext cx="7772400" cy="1470025"/>
          </a:xfrm>
        </p:spPr>
        <p:txBody>
          <a:bodyPr/>
          <a:lstStyle>
            <a:lvl1pPr>
              <a:defRPr>
                <a:solidFill>
                  <a:srgbClr val="676AF9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400800" cy="13668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CC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3496-3245-4F24-9352-13A535093A2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4AC0-FEA7-4508-918A-E2E57DC4E4C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880C2-2EDA-4355-86E6-6AB1F9C86A06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32AF7-6B66-4EF7-859F-20FCBE228EB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2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58FC-48E0-4BEC-8673-94F0725E0BD7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E910-F9A1-4C32-B64E-5E227D57A995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2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n_logo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021388"/>
            <a:ext cx="12239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684213" y="2852738"/>
            <a:ext cx="1655762" cy="1152525"/>
            <a:chOff x="204" y="1752"/>
            <a:chExt cx="1000" cy="771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84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5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069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468313" y="2420938"/>
            <a:ext cx="8064500" cy="1943100"/>
            <a:chOff x="113" y="1344"/>
            <a:chExt cx="5080" cy="1224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13" y="2024"/>
              <a:ext cx="249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2608" y="2024"/>
              <a:ext cx="25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39" y="1344"/>
              <a:ext cx="0" cy="12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28775"/>
            <a:ext cx="7772400" cy="1470025"/>
          </a:xfrm>
        </p:spPr>
        <p:txBody>
          <a:bodyPr/>
          <a:lstStyle>
            <a:lvl1pPr>
              <a:defRPr>
                <a:solidFill>
                  <a:srgbClr val="676AF9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400800" cy="13668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CC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3496-3245-4F24-9352-13A535093A2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4AC0-FEA7-4508-918A-E2E57DC4E4C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2680-6FA3-44E9-BB98-68205EAD8E3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DAAE-BA87-416D-AE1F-655ADA1E612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224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2CC3-AA73-4375-A0E4-9B1028E20EDB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A6BF-B7F6-4239-926C-09F4C482F18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2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68538" y="1600200"/>
            <a:ext cx="3132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53075" y="1600200"/>
            <a:ext cx="3133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257AB-C117-4A91-9AB9-3EEE06A3D0E0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D7D3-8C6C-40B5-8C72-629A64A399F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72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8B17-113B-499F-9689-7E74371766B3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CD8E5-5D1D-4970-90E8-6BE7096B4F6F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78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26A9-AE39-4F85-89AB-859C609A1F4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C796-7BDE-4125-8CDB-6347C5C50DB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65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BE6E-C440-4366-BC65-BD1527C05289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7110-D9B5-4C06-889C-899DB93DA84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54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FE10-1724-4E51-8690-BDFACFEB8654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D694C-9D48-40F0-8002-3798F8B76E8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2680-6FA3-44E9-BB98-68205EAD8E3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DAAE-BA87-416D-AE1F-655ADA1E612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33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5A1E-9738-4195-9E52-B6155391FC30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19D0-08E4-4CFD-9A96-BB3C88C7CCD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38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880C2-2EDA-4355-86E6-6AB1F9C86A06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32AF7-6B66-4EF7-859F-20FCBE228EB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72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58FC-48E0-4BEC-8673-94F0725E0BD7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E910-F9A1-4C32-B64E-5E227D57A995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6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2CC3-AA73-4375-A0E4-9B1028E20EDB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A6BF-B7F6-4239-926C-09F4C482F18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68538" y="1600200"/>
            <a:ext cx="3132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53075" y="1600200"/>
            <a:ext cx="3133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257AB-C117-4A91-9AB9-3EEE06A3D0E0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D7D3-8C6C-40B5-8C72-629A64A399F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2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8B17-113B-499F-9689-7E74371766B3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CD8E5-5D1D-4970-90E8-6BE7096B4F6F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7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26A9-AE39-4F85-89AB-859C609A1F41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C796-7BDE-4125-8CDB-6347C5C50DB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2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BE6E-C440-4366-BC65-BD1527C05289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7110-D9B5-4C06-889C-899DB93DA84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5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FE10-1724-4E51-8690-BDFACFEB8654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D694C-9D48-40F0-8002-3798F8B76E8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3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5A1E-9738-4195-9E52-B6155391FC30}" type="datetime4">
              <a:rPr lang="pl-PL" altLang="pl-PL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19D0-08E4-4CFD-9A96-BB3C88C7CCD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4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1600200"/>
            <a:ext cx="64182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05703A-396A-4C7D-A344-EF816C0F22B7}" type="datetime4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38147-D5F8-44ED-A5C1-8F5E387AE9F7}" type="slidenum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  <p:pic>
        <p:nvPicPr>
          <p:cNvPr id="1031" name="Picture 7" descr="cen_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021388"/>
            <a:ext cx="12239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684213" y="1125538"/>
            <a:ext cx="1227137" cy="863600"/>
            <a:chOff x="204" y="1752"/>
            <a:chExt cx="1000" cy="771"/>
          </a:xfrm>
        </p:grpSpPr>
        <p:pic>
          <p:nvPicPr>
            <p:cNvPr id="1037" name="Picture 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84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0"/>
            <p:cNvPicPr>
              <a:picLocks noChangeAspect="1" noChangeArrowheads="1"/>
            </p:cNvPicPr>
            <p:nvPr/>
          </p:nvPicPr>
          <p:blipFill>
            <a:blip r:embed="rId14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5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1"/>
            <p:cNvPicPr>
              <a:picLocks noChangeAspect="1" noChangeArrowheads="1"/>
            </p:cNvPicPr>
            <p:nvPr/>
          </p:nvPicPr>
          <p:blipFill>
            <a:blip r:embed="rId14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069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323850" y="476250"/>
            <a:ext cx="8064500" cy="1943100"/>
            <a:chOff x="113" y="1344"/>
            <a:chExt cx="5080" cy="1224"/>
          </a:xfrm>
        </p:grpSpPr>
        <p:sp>
          <p:nvSpPr>
            <p:cNvPr id="1034" name="Line 13"/>
            <p:cNvSpPr>
              <a:spLocks noChangeShapeType="1"/>
            </p:cNvSpPr>
            <p:nvPr/>
          </p:nvSpPr>
          <p:spPr bwMode="auto">
            <a:xfrm>
              <a:off x="113" y="2024"/>
              <a:ext cx="249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035" name="Line 14"/>
            <p:cNvSpPr>
              <a:spLocks noChangeShapeType="1"/>
            </p:cNvSpPr>
            <p:nvPr/>
          </p:nvSpPr>
          <p:spPr bwMode="auto">
            <a:xfrm>
              <a:off x="2608" y="2024"/>
              <a:ext cx="25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036" name="Line 15"/>
            <p:cNvSpPr>
              <a:spLocks noChangeShapeType="1"/>
            </p:cNvSpPr>
            <p:nvPr/>
          </p:nvSpPr>
          <p:spPr bwMode="auto">
            <a:xfrm>
              <a:off x="839" y="1344"/>
              <a:ext cx="0" cy="12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764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1600200"/>
            <a:ext cx="64182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05703A-396A-4C7D-A344-EF816C0F22B7}" type="datetime4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38147-D5F8-44ED-A5C1-8F5E387AE9F7}" type="slidenum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  <p:pic>
        <p:nvPicPr>
          <p:cNvPr id="1031" name="Picture 7" descr="cen_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021388"/>
            <a:ext cx="12239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684213" y="1125538"/>
            <a:ext cx="1227137" cy="863600"/>
            <a:chOff x="204" y="1752"/>
            <a:chExt cx="1000" cy="771"/>
          </a:xfrm>
        </p:grpSpPr>
        <p:pic>
          <p:nvPicPr>
            <p:cNvPr id="1037" name="Picture 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84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0"/>
            <p:cNvPicPr>
              <a:picLocks noChangeAspect="1" noChangeArrowheads="1"/>
            </p:cNvPicPr>
            <p:nvPr/>
          </p:nvPicPr>
          <p:blipFill>
            <a:blip r:embed="rId14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52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1"/>
            <p:cNvPicPr>
              <a:picLocks noChangeAspect="1" noChangeArrowheads="1"/>
            </p:cNvPicPr>
            <p:nvPr/>
          </p:nvPicPr>
          <p:blipFill>
            <a:blip r:embed="rId14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069"/>
              <a:ext cx="501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323850" y="476250"/>
            <a:ext cx="8064500" cy="1943100"/>
            <a:chOff x="113" y="1344"/>
            <a:chExt cx="5080" cy="1224"/>
          </a:xfrm>
        </p:grpSpPr>
        <p:sp>
          <p:nvSpPr>
            <p:cNvPr id="1034" name="Line 13"/>
            <p:cNvSpPr>
              <a:spLocks noChangeShapeType="1"/>
            </p:cNvSpPr>
            <p:nvPr/>
          </p:nvSpPr>
          <p:spPr bwMode="auto">
            <a:xfrm>
              <a:off x="113" y="2024"/>
              <a:ext cx="249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035" name="Line 14"/>
            <p:cNvSpPr>
              <a:spLocks noChangeShapeType="1"/>
            </p:cNvSpPr>
            <p:nvPr/>
          </p:nvSpPr>
          <p:spPr bwMode="auto">
            <a:xfrm>
              <a:off x="2608" y="2024"/>
              <a:ext cx="2585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  <p:sp>
          <p:nvSpPr>
            <p:cNvPr id="1036" name="Line 15"/>
            <p:cNvSpPr>
              <a:spLocks noChangeShapeType="1"/>
            </p:cNvSpPr>
            <p:nvPr/>
          </p:nvSpPr>
          <p:spPr bwMode="auto">
            <a:xfrm>
              <a:off x="839" y="1344"/>
              <a:ext cx="0" cy="12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84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lgorzatakulik@cen.edu.pl" TargetMode="External"/><Relationship Id="rId2" Type="http://schemas.openxmlformats.org/officeDocument/2006/relationships/hyperlink" Target="mailto:mkulik879@gmail.com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404813"/>
            <a:ext cx="6550025" cy="2880171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pl-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Jak uczyć kompetencji kluczowych </a:t>
            </a:r>
            <a:br>
              <a:rPr lang="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r>
              <a:rPr lang="pl-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na lekcjach wychowania fizycznego</a:t>
            </a:r>
            <a:r>
              <a:rPr lang="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?</a:t>
            </a:r>
            <a:r>
              <a:rPr lang="pl-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br>
              <a:rPr lang="pl-PL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endParaRPr lang="pl-PL" sz="32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60800"/>
            <a:ext cx="6400800" cy="2089150"/>
          </a:xfrm>
        </p:spPr>
        <p:txBody>
          <a:bodyPr/>
          <a:lstStyle/>
          <a:p>
            <a:pPr eaLnBrk="1" hangingPunct="1"/>
            <a:r>
              <a:rPr lang="pl" altLang="pl-PL" sz="2400" b="1" i="1" dirty="0">
                <a:solidFill>
                  <a:srgbClr val="FF0000"/>
                </a:solidFill>
              </a:rPr>
              <a:t>Dyżur metodyczny</a:t>
            </a:r>
            <a:endParaRPr lang="pl-PL" altLang="pl-PL" sz="2400" b="1" i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sz="2400" b="1" i="1" dirty="0">
                <a:solidFill>
                  <a:srgbClr val="FF0000"/>
                </a:solidFill>
              </a:rPr>
              <a:t>Koszalin 20</a:t>
            </a:r>
            <a:r>
              <a:rPr lang="pl" altLang="pl-PL" sz="2400" b="1" i="1" dirty="0">
                <a:solidFill>
                  <a:srgbClr val="FF0000"/>
                </a:solidFill>
              </a:rPr>
              <a:t>20 XI 17</a:t>
            </a:r>
            <a:endParaRPr lang="pl-PL" altLang="pl-PL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4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272808" cy="1152128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Kompetencje kluczowe </a:t>
            </a:r>
            <a:r>
              <a:rPr lang="pl-PL" sz="2000" b="1" dirty="0">
                <a:solidFill>
                  <a:srgbClr val="FF0000"/>
                </a:solidFill>
              </a:rPr>
              <a:t>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4. Kompetencje informatyczne: umiejętne i krytyczne wykorzystywanie </a:t>
            </a:r>
            <a:r>
              <a:rPr lang="pl-PL" sz="2000" dirty="0">
                <a:solidFill>
                  <a:srgbClr val="00B0F0"/>
                </a:solidFill>
              </a:rPr>
              <a:t>technologii informatycznej</a:t>
            </a:r>
            <a:r>
              <a:rPr lang="pl-PL" sz="2000" dirty="0">
                <a:solidFill>
                  <a:srgbClr val="002060"/>
                </a:solidFill>
              </a:rPr>
              <a:t>                               </a:t>
            </a:r>
            <a:r>
              <a:rPr lang="pl-PL" sz="2000" dirty="0">
                <a:solidFill>
                  <a:srgbClr val="00B0F0"/>
                </a:solidFill>
              </a:rPr>
              <a:t>i komunikacyjnej </a:t>
            </a:r>
            <a:r>
              <a:rPr lang="pl-PL" sz="2000" dirty="0">
                <a:solidFill>
                  <a:srgbClr val="002060"/>
                </a:solidFill>
              </a:rPr>
              <a:t>w pracy, rozrywce i porozumiewaniu się.</a:t>
            </a: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5. Umiejętność </a:t>
            </a:r>
            <a:r>
              <a:rPr lang="pl-PL" sz="2000" dirty="0">
                <a:solidFill>
                  <a:srgbClr val="00B0F0"/>
                </a:solidFill>
              </a:rPr>
              <a:t>uczenia się</a:t>
            </a:r>
            <a:r>
              <a:rPr lang="pl-PL" sz="2000" dirty="0">
                <a:solidFill>
                  <a:srgbClr val="002060"/>
                </a:solidFill>
              </a:rPr>
              <a:t>: zdolność efektywnego zarządzania nauką, zarówno indywidualnie, jak i w grupach.</a:t>
            </a: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6. Kompetencje </a:t>
            </a:r>
            <a:r>
              <a:rPr lang="pl-PL" sz="2000" dirty="0">
                <a:solidFill>
                  <a:srgbClr val="00B0F0"/>
                </a:solidFill>
              </a:rPr>
              <a:t>społeczne i obywatelskie</a:t>
            </a:r>
            <a:r>
              <a:rPr lang="pl-PL" sz="2000" dirty="0">
                <a:solidFill>
                  <a:srgbClr val="002060"/>
                </a:solidFill>
              </a:rPr>
              <a:t>: zdolność skutecznego i konstruktywnego uczestnictwa w życiu społecznym i zawodowym oraz angażowanie się w aktywne i demokratyczne uczestnictwo, szczególnie                                     w społeczeństwach charakteryzujących się coraz większą różnorodnością.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4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Kompetencje informatyczne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556792"/>
            <a:ext cx="7211144" cy="4669979"/>
          </a:xfrm>
        </p:spPr>
        <p:txBody>
          <a:bodyPr/>
          <a:lstStyle/>
          <a:p>
            <a:pPr marL="0" indent="0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	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Na kompetencje informatyczne składa się dobra znajomość i umiejętność korzystania z tzw. </a:t>
            </a:r>
            <a:r>
              <a:rPr lang="pl-PL" sz="2400" dirty="0">
                <a:solidFill>
                  <a:srgbClr val="0070C0"/>
                </a:solidFill>
              </a:rPr>
              <a:t>technologii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 społeczeństwa informacyjnego (TSI) w różnych sytuacjach: w pracy, czasie wolnym, jako narzędzia komunikacji. Opierają się                                  na podstawowych umiejętnościach: wykorzystaniu </a:t>
            </a:r>
            <a:r>
              <a:rPr lang="pl-PL" sz="2400" dirty="0">
                <a:solidFill>
                  <a:srgbClr val="0070C0"/>
                </a:solidFill>
              </a:rPr>
              <a:t>komputerów i innych multimediów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do pozyskiwania, oceny, gromadzenia, tworzenia, przedstawiania                    i wymiany informacji, a także do porozumiewania się i uczestniczenia we współpracy w sieci.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1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>
              <a:buNone/>
            </a:pPr>
            <a:endParaRPr lang="pl-PL" sz="1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rgbClr val="002060"/>
                </a:solidFill>
              </a:rPr>
              <a:t>Podstawą jest: </a:t>
            </a:r>
            <a:r>
              <a:rPr lang="pl-PL" sz="2400" dirty="0">
                <a:solidFill>
                  <a:srgbClr val="0070C0"/>
                </a:solidFill>
              </a:rPr>
              <a:t>rozumienie i znajomość głównych aplikacji komputerowych </a:t>
            </a:r>
            <a:r>
              <a:rPr lang="pl-PL" sz="2400" dirty="0">
                <a:solidFill>
                  <a:srgbClr val="002060"/>
                </a:solidFill>
              </a:rPr>
              <a:t>(MS Word, MS Excel, baz danych, archiwizowanie informacji), świadomość możliwości, jakie daje korzystanie z Internetu i komunikowanie się przy użyciu mediów elektronicznych (email, </a:t>
            </a:r>
            <a:r>
              <a:rPr lang="pl-PL" sz="2400" dirty="0" err="1">
                <a:solidFill>
                  <a:srgbClr val="002060"/>
                </a:solidFill>
              </a:rPr>
              <a:t>videokonferencje</a:t>
            </a:r>
            <a:r>
              <a:rPr lang="pl-PL" sz="2400" dirty="0">
                <a:solidFill>
                  <a:srgbClr val="002060"/>
                </a:solidFill>
              </a:rPr>
              <a:t>), a także różnicy pomiędzy światem rzeczywistym i wirtualnym, rozumienie potencjału TSI jako wsparcia kreatywności i innowacyjności w rozwoju osobistym.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2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89663-3CD4-40B5-B29D-4362FF66F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794" y="274638"/>
            <a:ext cx="7174006" cy="1143000"/>
          </a:xfrm>
        </p:spPr>
        <p:txBody>
          <a:bodyPr/>
          <a:lstStyle/>
          <a:p>
            <a:br>
              <a:rPr lang="pl" sz="36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" sz="36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36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ompetencje</a:t>
            </a:r>
            <a:r>
              <a:rPr lang="pl-PL" sz="36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" sz="36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informatyczne</a:t>
            </a:r>
            <a:r>
              <a:rPr lang="pl-PL" sz="36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uczeń:</a:t>
            </a:r>
            <a:br>
              <a:rPr lang="pl-PL" sz="36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b="1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5CC6A4-E8F1-4B1C-9982-6379C4740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874" y="1600200"/>
            <a:ext cx="7021926" cy="4525963"/>
          </a:xfrm>
        </p:spPr>
        <p:txBody>
          <a:bodyPr/>
          <a:lstStyle/>
          <a:p>
            <a:endParaRPr lang="pl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korzysta z technologii cyfrowych w sposób pewny, krytyczny i odpowiedzialny</a:t>
            </a: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interesuje się technologiami cyfrowymi i wykorzystuje je do celów uczenia się, pracy</a:t>
            </a:r>
            <a:r>
              <a:rPr lang="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udziału w społeczeństwie (korzysta z informacji i danych, komunikuje się, współpracuje, korzysta z mediów, tworzy treści cyfrowe, unika zagrożeń, szanuje własność intelektualną i innych użytkowników sieci)</a:t>
            </a: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054A15-0CE2-4375-AAC7-358ECB95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7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95120" cy="1143000"/>
          </a:xfrm>
        </p:spPr>
        <p:txBody>
          <a:bodyPr/>
          <a:lstStyle/>
          <a:p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Kompetencje matematyczne i podstawowe kompetencje naukowo-techniczne</a:t>
            </a:r>
            <a:br>
              <a:rPr lang="pl-PL" sz="2800" b="1" dirty="0">
                <a:solidFill>
                  <a:srgbClr val="FF0000"/>
                </a:solidFill>
              </a:rPr>
            </a:b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28800"/>
            <a:ext cx="757118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solidFill>
                  <a:srgbClr val="002060"/>
                </a:solidFill>
              </a:rPr>
              <a:t>	Kompetencje </a:t>
            </a:r>
            <a:r>
              <a:rPr lang="pl-PL" sz="1800" dirty="0">
                <a:solidFill>
                  <a:srgbClr val="0070C0"/>
                </a:solidFill>
              </a:rPr>
              <a:t>matematyczne polegają na umiejętności dodawania, odejmowania, mnożenia, dzielenia </a:t>
            </a:r>
            <a:r>
              <a:rPr lang="pl-PL" sz="1800" dirty="0">
                <a:solidFill>
                  <a:srgbClr val="002060"/>
                </a:solidFill>
              </a:rPr>
              <a:t>i obliczania proporcji, dokonywania obliczeń w pamięci i na papierze, a także stosowania przeliczników wag i miar w celu rozwiązania wielu zadań i problemów w codziennym życiu. Wykorzystuje się je m.in. w zarządzaniu domowym budżetem (równoważenie wpływów i wydatków, planowanie wydatków, oszczędzanie), podczas robienia zakupów (porównywanie cen, rozumienie pojęcia objętości, wag i miar, wyliczaniu pieniędzy, w tym również przeliczaniu na inne waluty) oraz prezentowaniu różnych rzeczy (wzory, modele, wykresy etc.). Kompetencje matematyczne to także </a:t>
            </a:r>
            <a:r>
              <a:rPr lang="pl-PL" sz="1800" dirty="0">
                <a:solidFill>
                  <a:srgbClr val="0070C0"/>
                </a:solidFill>
              </a:rPr>
              <a:t>umiejętność logicznego i analitycznego </a:t>
            </a:r>
            <a:r>
              <a:rPr lang="pl-PL" sz="1800" dirty="0">
                <a:solidFill>
                  <a:srgbClr val="002060"/>
                </a:solidFill>
              </a:rPr>
              <a:t>myślenia, umiejętność śledzenia toku rozumowania innych, umiejętność abstrahowania i generalizowania, również umiejętność myślenia przestrzennego, zdolność krytycznej oceny (umiejętność oddzielenia udowodnionych stwierdzeń od przypuszczeń).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49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E098B-11FB-4F54-9804-0480CECB1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004" y="274638"/>
            <a:ext cx="6773795" cy="1102085"/>
          </a:xfrm>
        </p:spPr>
        <p:txBody>
          <a:bodyPr/>
          <a:lstStyle/>
          <a:p>
            <a:br>
              <a:rPr lang="pl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kompetencje osobiste, społeczne</a:t>
            </a:r>
            <a:r>
              <a:rPr lang="pl" sz="24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" sz="24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zakresie umiejętności uczenia się uczeń:</a:t>
            </a:r>
            <a:br>
              <a:rPr lang="pl-PL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8CB7A5-1B60-4B15-9DAA-ADBC31C46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845" y="1600200"/>
            <a:ext cx="7077955" cy="4525963"/>
          </a:xfrm>
        </p:spPr>
        <p:txBody>
          <a:bodyPr/>
          <a:lstStyle/>
          <a:p>
            <a:endParaRPr lang="p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dokonuje autorefleksji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skutecznie zarządza czasem, organizuje naukę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skutecznie zarządza informacjami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konstruktywnie pracuje z innymi osobami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dba o zdrowie fizyczne, psychiczne </a:t>
            </a:r>
            <a:r>
              <a:rPr lang="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emocjonalne, prowadzi prozdrowotny tryb życia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603BB9-CD8C-4270-8A82-878E9840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3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</a:rPr>
              <a:t>Kompetencje naukowo-techniczne: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solidFill>
                  <a:srgbClr val="002060"/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Podstawowe kompetencje naukowo-techniczne to znajomość podstawowych procesów zachodzących w przyrodzie, a także zasad </a:t>
            </a:r>
            <a:r>
              <a:rPr lang="pl-PL" sz="2400" dirty="0">
                <a:solidFill>
                  <a:srgbClr val="0070C0"/>
                </a:solidFill>
              </a:rPr>
              <a:t>funkcjonowania technologii i umiejętność</a:t>
            </a:r>
            <a:r>
              <a:rPr lang="pl-PL" sz="2400" dirty="0">
                <a:solidFill>
                  <a:srgbClr val="002060"/>
                </a:solidFill>
              </a:rPr>
              <a:t> ich zastosowania. Ponadto rozumienie związku technologii z innymi dziedzinami – postępem naukowym (np. w medycynie), społeczeństwem (wartości, zagadnienia moralne), kulturą (np. multimedia) oraz ze środowiskiem (zanieczyszczenie). </a:t>
            </a:r>
            <a:r>
              <a:rPr lang="pl-PL" sz="2400" dirty="0">
                <a:solidFill>
                  <a:srgbClr val="0070C0"/>
                </a:solidFill>
              </a:rPr>
              <a:t>To także umiejętność rozpoznania głównych cech badania naukowego i rozumienia powodów wyprowadzenia takich, a nie innych wniosków</a:t>
            </a:r>
            <a:r>
              <a:rPr lang="pl-PL"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1228998"/>
          </a:xfrm>
        </p:spPr>
        <p:txBody>
          <a:bodyPr/>
          <a:lstStyle/>
          <a:p>
            <a:pPr lvl="0"/>
            <a:r>
              <a:rPr lang="pl-PL" sz="2800" b="1" dirty="0">
                <a:solidFill>
                  <a:srgbClr val="FF0000"/>
                </a:solidFill>
              </a:rPr>
              <a:t>Umiejętność uczenia się: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lvl="0" indent="0">
              <a:buNone/>
            </a:pPr>
            <a:endParaRPr lang="pl-PL" sz="1800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Umiejętność uczenia się to umiejętność </a:t>
            </a:r>
            <a:r>
              <a:rPr lang="pl-PL" sz="2000" dirty="0">
                <a:solidFill>
                  <a:srgbClr val="00B0F0"/>
                </a:solidFill>
              </a:rPr>
              <a:t>organizowania własnej nauki. </a:t>
            </a:r>
            <a:r>
              <a:rPr lang="pl-PL" sz="2000" dirty="0">
                <a:solidFill>
                  <a:srgbClr val="002060"/>
                </a:solidFill>
              </a:rPr>
              <a:t>Opiera się na dyspozycji i zdolności do organizowania i regulowania procesu uczenia się, zarówno na poziomie indywidualnym, jak i grupowym. Zawiera w sobie umiejętności: efektywnego </a:t>
            </a:r>
            <a:r>
              <a:rPr lang="pl-PL" sz="2000" dirty="0">
                <a:solidFill>
                  <a:srgbClr val="00B0F0"/>
                </a:solidFill>
              </a:rPr>
              <a:t>zarządzania</a:t>
            </a:r>
            <a:r>
              <a:rPr lang="pl-PL" sz="2000" dirty="0">
                <a:solidFill>
                  <a:srgbClr val="002060"/>
                </a:solidFill>
              </a:rPr>
              <a:t> własnym </a:t>
            </a:r>
            <a:r>
              <a:rPr lang="pl-PL" sz="2000" dirty="0">
                <a:solidFill>
                  <a:srgbClr val="00B0F0"/>
                </a:solidFill>
              </a:rPr>
              <a:t>czasem</a:t>
            </a:r>
            <a:r>
              <a:rPr lang="pl-PL" sz="2000" dirty="0">
                <a:solidFill>
                  <a:srgbClr val="002060"/>
                </a:solidFill>
              </a:rPr>
              <a:t>, </a:t>
            </a:r>
            <a:r>
              <a:rPr lang="pl-PL" sz="2000" dirty="0">
                <a:solidFill>
                  <a:srgbClr val="00B0F0"/>
                </a:solidFill>
              </a:rPr>
              <a:t>rozwiązywania problemów</a:t>
            </a:r>
            <a:r>
              <a:rPr lang="pl-PL" sz="2000" dirty="0">
                <a:solidFill>
                  <a:srgbClr val="002060"/>
                </a:solidFill>
              </a:rPr>
              <a:t>, zdobywania, przetwarzania, oceniania i </a:t>
            </a:r>
            <a:r>
              <a:rPr lang="pl-PL" sz="2000" dirty="0">
                <a:solidFill>
                  <a:srgbClr val="00B0F0"/>
                </a:solidFill>
              </a:rPr>
              <a:t>przyswajania nowych informacji</a:t>
            </a:r>
            <a:r>
              <a:rPr lang="pl-PL" sz="2000" dirty="0">
                <a:solidFill>
                  <a:srgbClr val="002060"/>
                </a:solidFill>
              </a:rPr>
              <a:t>, a także zdolność </a:t>
            </a:r>
            <a:r>
              <a:rPr lang="pl-PL" sz="2000" dirty="0">
                <a:solidFill>
                  <a:srgbClr val="00B0F0"/>
                </a:solidFill>
              </a:rPr>
              <a:t>zastosowania nowej wiedzy i umiejętności </a:t>
            </a:r>
            <a:r>
              <a:rPr lang="pl-PL" sz="2000" dirty="0">
                <a:solidFill>
                  <a:srgbClr val="002060"/>
                </a:solidFill>
              </a:rPr>
              <a:t>w wielu sytuacjach – w domu, pracy, w szkole i podczas kursów szkoleniowych. W bardziej ogólnym znaczeniu, umiejętność uczenia się jest ściśle związana z planowaniem własnej ścieżki kariery.</a:t>
            </a:r>
          </a:p>
          <a:p>
            <a:pPr marL="0" lv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94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386981-4C3A-424F-99B5-B0525AD8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748" y="274638"/>
            <a:ext cx="7262051" cy="1143000"/>
          </a:xfrm>
        </p:spPr>
        <p:txBody>
          <a:bodyPr/>
          <a:lstStyle/>
          <a:p>
            <a:br>
              <a:rPr lang="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kompetencje w zakresie rozumienia </a:t>
            </a:r>
            <a:r>
              <a:rPr lang="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pl-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tworzenia informacji uczeń:</a:t>
            </a:r>
            <a:br>
              <a:rPr lang="pl-PL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8CB5EB-5CB2-4060-A0C2-F05430E8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57" y="1600200"/>
            <a:ext cx="7053943" cy="4525963"/>
          </a:xfrm>
        </p:spPr>
        <p:txBody>
          <a:bodyPr/>
          <a:lstStyle/>
          <a:p>
            <a:endParaRPr lang="p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rozumie i interpretuje pojęcia, fakty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rozumie i wyraża uczucia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wyraża opinie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wykorzystuje obrazy, dźwięki, materiały cyfrowe w różnych dziedzinach i kontekstach</a:t>
            </a: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ACD3B2-B2CD-418A-B68A-DF27C75C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07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pl-PL" sz="2400" b="1" dirty="0">
                <a:solidFill>
                  <a:srgbClr val="FF0000"/>
                </a:solidFill>
              </a:rPr>
              <a:t>Kompetencje społeczne i obywatelskie</a:t>
            </a:r>
            <a:br>
              <a:rPr lang="pl-PL" sz="2400" b="1" dirty="0">
                <a:solidFill>
                  <a:srgbClr val="FF0000"/>
                </a:solidFill>
              </a:rPr>
            </a:b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solidFill>
                  <a:srgbClr val="002060"/>
                </a:solidFill>
              </a:rPr>
              <a:t>Kompetencje społeczne i obywatelskie są bardzo istotne w pracy związanej z problematyką młodzieżową. Wiele spośród nich może zostać nabytych dzięki aktywnemu zaangażowaniu w każdy rodzaj pracy z młodzieżą lub </a:t>
            </a:r>
            <a:r>
              <a:rPr lang="pl-PL" sz="2400" dirty="0" err="1">
                <a:solidFill>
                  <a:srgbClr val="002060"/>
                </a:solidFill>
              </a:rPr>
              <a:t>wolontariackiej</a:t>
            </a:r>
            <a:r>
              <a:rPr lang="pl-PL" sz="2400" dirty="0">
                <a:solidFill>
                  <a:srgbClr val="002060"/>
                </a:solidFill>
              </a:rPr>
              <a:t>. Uwzględniają wszystkie formy </a:t>
            </a:r>
            <a:r>
              <a:rPr lang="pl-PL" sz="2400" dirty="0" err="1">
                <a:solidFill>
                  <a:srgbClr val="002060"/>
                </a:solidFill>
              </a:rPr>
              <a:t>zachowań</a:t>
            </a:r>
            <a:r>
              <a:rPr lang="pl-PL" sz="2400" dirty="0">
                <a:solidFill>
                  <a:srgbClr val="002060"/>
                </a:solidFill>
              </a:rPr>
              <a:t>, których możemy potrzebować, aby </a:t>
            </a:r>
            <a:r>
              <a:rPr lang="pl-PL" sz="2400" dirty="0">
                <a:solidFill>
                  <a:srgbClr val="0070C0"/>
                </a:solidFill>
              </a:rPr>
              <a:t>skutecznie uczestniczyć w życiu prywatnym i zawodowym</a:t>
            </a:r>
            <a:r>
              <a:rPr lang="pl-PL" sz="2400" dirty="0">
                <a:solidFill>
                  <a:srgbClr val="002060"/>
                </a:solidFill>
              </a:rPr>
              <a:t>. Kompetencje społeczne stają się w dzisiejszych czasach coraz bardziej istotne, ponieważ społeczeństwa są dużo bardziej zróżnicowane niż kiedyś.</a:t>
            </a:r>
          </a:p>
          <a:p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DDDAD2-8A07-4301-B80E-93B01F0A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" dirty="0"/>
              <a:t>KONTAKT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968796-CBB3-49AE-A0E2-076BC0E1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798" y="1600200"/>
            <a:ext cx="7166002" cy="4525963"/>
          </a:xfrm>
        </p:spPr>
        <p:txBody>
          <a:bodyPr/>
          <a:lstStyle/>
          <a:p>
            <a:pPr marL="0" indent="0" algn="ctr">
              <a:buNone/>
            </a:pPr>
            <a:endParaRPr lang="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" dirty="0">
                <a:solidFill>
                  <a:srgbClr val="FF0000"/>
                </a:solidFill>
              </a:rPr>
              <a:t>Małgorzata Kulik</a:t>
            </a:r>
          </a:p>
          <a:p>
            <a:pPr marL="0" indent="0" algn="ctr">
              <a:buNone/>
            </a:pPr>
            <a:r>
              <a:rPr lang="pl-PL" sz="2000" b="1" dirty="0">
                <a:solidFill>
                  <a:schemeClr val="accent2"/>
                </a:solidFill>
              </a:rPr>
              <a:t>D</a:t>
            </a:r>
            <a:r>
              <a:rPr lang="pl" sz="2000" b="1" dirty="0">
                <a:solidFill>
                  <a:schemeClr val="accent2"/>
                </a:solidFill>
              </a:rPr>
              <a:t>oradca metodyczny </a:t>
            </a:r>
          </a:p>
          <a:p>
            <a:pPr marL="0" indent="0" algn="ctr">
              <a:buNone/>
            </a:pPr>
            <a:r>
              <a:rPr lang="pl" sz="2000" b="1" dirty="0">
                <a:solidFill>
                  <a:schemeClr val="accent2"/>
                </a:solidFill>
              </a:rPr>
              <a:t>wychowania fizycznego  </a:t>
            </a:r>
          </a:p>
          <a:p>
            <a:pPr marL="0" indent="0" algn="ctr">
              <a:buNone/>
            </a:pPr>
            <a:r>
              <a:rPr lang="pl" sz="2000" b="1" dirty="0">
                <a:solidFill>
                  <a:schemeClr val="accent2"/>
                </a:solidFill>
              </a:rPr>
              <a:t>i edukacji dla bezpieczeństwa</a:t>
            </a:r>
          </a:p>
          <a:p>
            <a:pPr marL="0" indent="0" algn="ctr">
              <a:buNone/>
            </a:pPr>
            <a:endParaRPr lang="pl" sz="1400" dirty="0">
              <a:hlinkClick r:id="rId2"/>
            </a:endParaRPr>
          </a:p>
          <a:p>
            <a:pPr marL="0" indent="0" algn="ctr">
              <a:buNone/>
            </a:pPr>
            <a:r>
              <a:rPr lang="pl" sz="1400" dirty="0">
                <a:hlinkClick r:id="rId2"/>
              </a:rPr>
              <a:t>mkulik879@gmail.com</a:t>
            </a:r>
            <a:endParaRPr lang="pl" sz="1400" dirty="0"/>
          </a:p>
          <a:p>
            <a:pPr marL="0" indent="0" algn="ctr">
              <a:buNone/>
            </a:pPr>
            <a:endParaRPr lang="pl" sz="1400" b="0" i="0" dirty="0">
              <a:solidFill>
                <a:srgbClr val="0033FF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1400" b="0" i="0" dirty="0">
                <a:solidFill>
                  <a:srgbClr val="0033FF"/>
                </a:solidFill>
                <a:effectLst/>
                <a:latin typeface="arial" panose="020B0604020202020204" pitchFamily="34" charset="0"/>
                <a:hlinkClick r:id="rId3"/>
              </a:rPr>
              <a:t>malgorzatakulik@cen.edu.pl</a:t>
            </a:r>
            <a:endParaRPr lang="pl" sz="1400" b="0" i="0" dirty="0">
              <a:solidFill>
                <a:srgbClr val="0033FF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pl" sz="1400" dirty="0"/>
          </a:p>
          <a:p>
            <a:pPr marL="0" indent="0" algn="ctr">
              <a:buNone/>
            </a:pPr>
            <a:endParaRPr lang="pl" sz="1400" dirty="0"/>
          </a:p>
          <a:p>
            <a:pPr marL="0" indent="0">
              <a:buNone/>
            </a:pPr>
            <a:r>
              <a:rPr lang="pl" sz="1400" dirty="0"/>
              <a:t>Dyżur w CEN Koszalin  wtorek 8:00- 17: 00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5108AD-641A-46C6-94D1-0B2E226D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1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048F21-3BBB-4A7C-8B15-FE4589D0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794" y="274638"/>
            <a:ext cx="7174006" cy="1143000"/>
          </a:xfrm>
        </p:spPr>
        <p:txBody>
          <a:bodyPr/>
          <a:lstStyle/>
          <a:p>
            <a:br>
              <a:rPr lang="pl" sz="36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kompetencje obywatelskie uczeń:</a:t>
            </a:r>
            <a:br>
              <a:rPr lang="pl-PL" sz="36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6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39F95-4FD9-4E16-80AD-7F33170A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832" y="1600200"/>
            <a:ext cx="7101968" cy="4525963"/>
          </a:xfrm>
        </p:spPr>
        <p:txBody>
          <a:bodyPr/>
          <a:lstStyle/>
          <a:p>
            <a:endParaRPr lang="p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 podstawowe pojęcia i zjawiska dotyczące gospodarki, kultury i organizacji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angażuje się wraz z innymi na rzecz wspólnego interesu (w miarę możliwości)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umiejętności krytycznego myślenia, rozwiązywania problemów, formułowania argumentów, podejmowania decyzji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znajduje dostęp do tradycyjnych i nowych form medialnych, zna ich rolę w społeczeństwie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1331E8-46F4-4E64-823B-EA668337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48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Kompetencje kluczowe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solidFill>
                  <a:srgbClr val="002060"/>
                </a:solidFill>
              </a:rPr>
              <a:t>7. Inicjatywność i </a:t>
            </a:r>
            <a:r>
              <a:rPr lang="pl-PL" sz="2400" dirty="0">
                <a:solidFill>
                  <a:srgbClr val="00B0F0"/>
                </a:solidFill>
              </a:rPr>
              <a:t>przedsiębiorczość</a:t>
            </a:r>
            <a:r>
              <a:rPr lang="pl-PL" sz="2400" dirty="0">
                <a:solidFill>
                  <a:srgbClr val="002060"/>
                </a:solidFill>
              </a:rPr>
              <a:t>: zdolność do wcielania pomysłów w czyn poprzez kreatywność, innowacyjność i podejmowanie ryzyka oraz </a:t>
            </a:r>
            <a:r>
              <a:rPr lang="pl-PL" sz="2400" dirty="0">
                <a:solidFill>
                  <a:srgbClr val="0070C0"/>
                </a:solidFill>
              </a:rPr>
              <a:t>zdolność do planowania                                 i zarządzania projektami</a:t>
            </a:r>
            <a:r>
              <a:rPr lang="pl-PL" sz="24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rgbClr val="002060"/>
                </a:solidFill>
              </a:rPr>
              <a:t>8. </a:t>
            </a:r>
            <a:r>
              <a:rPr lang="pl-PL" sz="2400" dirty="0">
                <a:solidFill>
                  <a:srgbClr val="00B0F0"/>
                </a:solidFill>
              </a:rPr>
              <a:t>Świadomość i ekspresja kulturalna</a:t>
            </a:r>
            <a:r>
              <a:rPr lang="pl-PL" sz="2400" dirty="0">
                <a:solidFill>
                  <a:srgbClr val="002060"/>
                </a:solidFill>
              </a:rPr>
              <a:t>: zdolność doceniania twórczego znaczenia idei, doświadczeń i uczuć za pomocą szeregu środków, takich jak muzyka, literatura, sztuka teatralna i sztuki wizualne.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56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Inicjatywność i przedsiębiorczość</a:t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endParaRPr lang="pl-PL" sz="20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0070C0"/>
                </a:solidFill>
              </a:rPr>
              <a:t>	</a:t>
            </a:r>
            <a:r>
              <a:rPr lang="pl-PL" sz="2000" dirty="0">
                <a:solidFill>
                  <a:srgbClr val="002060"/>
                </a:solidFill>
              </a:rPr>
              <a:t>Te kompetencje odnoszą się do naszej zdolności przekształcania idei w czyny. Składają się na nie: </a:t>
            </a:r>
            <a:r>
              <a:rPr lang="pl-PL" sz="2000" dirty="0">
                <a:solidFill>
                  <a:srgbClr val="0070C0"/>
                </a:solidFill>
              </a:rPr>
              <a:t>kreatywność, innowacyjność,</a:t>
            </a:r>
            <a:r>
              <a:rPr lang="pl-PL" sz="2000" dirty="0">
                <a:solidFill>
                  <a:srgbClr val="002060"/>
                </a:solidFill>
              </a:rPr>
              <a:t> podejmowanie ryzyka, umiejętność </a:t>
            </a:r>
            <a:r>
              <a:rPr lang="pl-PL" sz="2000" dirty="0">
                <a:solidFill>
                  <a:srgbClr val="0070C0"/>
                </a:solidFill>
              </a:rPr>
              <a:t>planowania, organizowania</a:t>
            </a:r>
            <a:r>
              <a:rPr lang="pl-PL" sz="2000" dirty="0">
                <a:solidFill>
                  <a:srgbClr val="002060"/>
                </a:solidFill>
              </a:rPr>
              <a:t>, </a:t>
            </a:r>
            <a:r>
              <a:rPr lang="pl-PL" sz="2000" dirty="0">
                <a:solidFill>
                  <a:srgbClr val="0070C0"/>
                </a:solidFill>
              </a:rPr>
              <a:t>analizowania, oceny, zarządzania i wdrażania projektu oraz umiejętność współpracy w zespole, by osiągnąć zamierzone cele. </a:t>
            </a:r>
            <a:r>
              <a:rPr lang="pl-PL" sz="2000" dirty="0">
                <a:solidFill>
                  <a:srgbClr val="002060"/>
                </a:solidFill>
              </a:rPr>
              <a:t>Przedsiębiorczość to także chęć wprowadzenia zmian, branie </a:t>
            </a:r>
            <a:r>
              <a:rPr lang="pl-PL" sz="2000" dirty="0">
                <a:solidFill>
                  <a:srgbClr val="0070C0"/>
                </a:solidFill>
              </a:rPr>
              <a:t>odpowiedzialności za swoje działania i umiejętne stawianie celów. </a:t>
            </a:r>
            <a:r>
              <a:rPr lang="pl-PL" sz="2000" dirty="0">
                <a:solidFill>
                  <a:srgbClr val="002060"/>
                </a:solidFill>
              </a:rPr>
              <a:t>To również znajomość dostępnych możliwości w celu wybrania tych odpowiadającym w największym stopniu własnym, zawodowym i biznesowym działaniom.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00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196F2B-32A5-4A2C-8B26-25FF0A82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802" y="274638"/>
            <a:ext cx="7157997" cy="1143000"/>
          </a:xfrm>
        </p:spPr>
        <p:txBody>
          <a:bodyPr/>
          <a:lstStyle/>
          <a:p>
            <a:br>
              <a:rPr lang="pl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kompetencje w zakresie przedsiębiorczości uczeń:</a:t>
            </a:r>
            <a:br>
              <a:rPr lang="pl-PL" sz="32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4C9C09-265B-4E3B-A75C-83E1AAAF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803" y="1600200"/>
            <a:ext cx="7157997" cy="4525963"/>
          </a:xfrm>
        </p:spPr>
        <p:txBody>
          <a:bodyPr/>
          <a:lstStyle/>
          <a:p>
            <a:endParaRPr lang="p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 i rozumie pojęcia związane z planowaniem </a:t>
            </a:r>
            <a:r>
              <a:rPr lang="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zarządzaniem projektami (procesy, zasoby)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rozumie procesy ekonomiczne 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 własne atuty i słabości współpracując </a:t>
            </a:r>
            <a:r>
              <a:rPr lang="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pracując indywidualnie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zmysł inicjatywy i poczucie sprawczości 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odważny, otwarty na przyszłość, wytrwały</a:t>
            </a:r>
            <a:r>
              <a:rPr lang="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dążeniu do celu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A0F116-CE0D-42E0-B47B-80435227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13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Świadomość i ekspresja kulturalna</a:t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	To uznanie ważności i szacunek dla kreatywnego </a:t>
            </a:r>
            <a:r>
              <a:rPr lang="pl-PL" sz="2000" dirty="0">
                <a:solidFill>
                  <a:srgbClr val="0070C0"/>
                </a:solidFill>
              </a:rPr>
              <a:t>wyrażania myśli, doświadczeń i emocji poprzez różne środki,</a:t>
            </a:r>
            <a:r>
              <a:rPr lang="pl-PL" sz="2000" dirty="0">
                <a:solidFill>
                  <a:srgbClr val="002060"/>
                </a:solidFill>
              </a:rPr>
              <a:t> włączając w to muzykę, performance, literaturę, sztuki wizualne. Na świadomość i ekspresję kulturalną składają się m.in.: </a:t>
            </a:r>
            <a:r>
              <a:rPr lang="pl-PL" sz="2000" dirty="0">
                <a:solidFill>
                  <a:srgbClr val="0070C0"/>
                </a:solidFill>
              </a:rPr>
              <a:t>podstawowa wiedza na temat głównych dzieł kultury (w tym również kultury popularnej), świadomość dziedzictwa kulturowego własnego kraju i Europy </a:t>
            </a:r>
            <a:r>
              <a:rPr lang="pl-PL" sz="2000" dirty="0">
                <a:solidFill>
                  <a:srgbClr val="002060"/>
                </a:solidFill>
              </a:rPr>
              <a:t>oraz ich miejsca w świecie, umiejętność odniesienia własnej kreatywności i ekspresywności do kreatywności i ekspresywności innych osób, umiejętność zidentyfikowania i wykorzystania możliwości realizowania działalności kulturalnej, </a:t>
            </a:r>
            <a:r>
              <a:rPr lang="pl-PL" sz="2000" dirty="0">
                <a:solidFill>
                  <a:srgbClr val="0070C0"/>
                </a:solidFill>
              </a:rPr>
              <a:t>otwartość na różne formy ekspresji kulturowej i szacunek dla odmiennych kultur.</a:t>
            </a:r>
          </a:p>
          <a:p>
            <a:pPr algn="just"/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20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CF4A4-7091-4F67-AEAC-007EB349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796" y="274638"/>
            <a:ext cx="7166003" cy="1143000"/>
          </a:xfrm>
        </p:spPr>
        <p:txBody>
          <a:bodyPr/>
          <a:lstStyle/>
          <a:p>
            <a:br>
              <a:rPr lang="pl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kompetencje w zakresie świadomości i ekspresji kulturalnej uczeń:</a:t>
            </a:r>
            <a:br>
              <a:rPr lang="pl-PL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9100CA-356C-4595-A405-CBBB5D61E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798" y="1600200"/>
            <a:ext cx="7166002" cy="4525963"/>
          </a:xfrm>
        </p:spPr>
        <p:txBody>
          <a:bodyPr/>
          <a:lstStyle/>
          <a:p>
            <a:endParaRPr lang="pl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 różne kultury i sposoby ich ekspresji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otwarty na różnorodność ekspresji kulturalnej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gotowy do uczestniczenia w różnych doświadczeniach kulturalnych</a:t>
            </a:r>
            <a:endParaRPr lang="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szanuje własność kulturową i podchodzi do niej sposób odpowiedzialny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FDCCD7-2D3A-4FFE-8804-7D459625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2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pl-PL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Należy zatem tak konstruować lekcje, żeby treści przedmiotowe łączyć z kształceniem następujących umiejętności kluczowych: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6660" y="1600200"/>
            <a:ext cx="7430140" cy="4525963"/>
          </a:xfrm>
        </p:spPr>
        <p:txBody>
          <a:bodyPr/>
          <a:lstStyle/>
          <a:p>
            <a:pPr lvl="0" algn="just"/>
            <a:r>
              <a:rPr lang="pl-PL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PLANOWANIE, ORGANIZOWANIE I OCENIANIE WŁASNEGO UCZENIA SIĘ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– </a:t>
            </a:r>
            <a:r>
              <a:rPr lang="pl" sz="1800" dirty="0">
                <a:effectLst/>
                <a:ea typeface="Times New Roman" panose="02020603050405020304" pitchFamily="18" charset="0"/>
              </a:rPr>
              <a:t>u</a:t>
            </a:r>
            <a:r>
              <a:rPr lang="pl-PL" sz="1800" dirty="0" err="1">
                <a:effectLst/>
                <a:ea typeface="Times New Roman" panose="02020603050405020304" pitchFamily="18" charset="0"/>
              </a:rPr>
              <a:t>czenie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 się jest związane z podejmowaniem różnych wyborów: czego i jak się uczyć, co uznać za najważniejsze, jak odkryć braki i błędy w postępowaniu, jak różnicować ważność uzyskanych informacji. Zdobycie umiejętności planowania, organizowania i oceniania procesu uczenia się daje uczniowi szansę kierowania własnym rozwojem, ale stworzenie warunków do zdobycia tej umiejętności jest zobowiązaniem edukacyjnym szkoły.</a:t>
            </a:r>
            <a:endParaRPr lang="pl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SKUTECZNE KOMUNIKOWANIE SIĘ W RÓŻNYCH SYTUACJACH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– </a:t>
            </a:r>
            <a:r>
              <a:rPr lang="pl" sz="1800" dirty="0">
                <a:effectLst/>
                <a:ea typeface="Times New Roman" panose="02020603050405020304" pitchFamily="18" charset="0"/>
              </a:rPr>
              <a:t>n</a:t>
            </a:r>
            <a:r>
              <a:rPr lang="pl-PL" sz="1800" dirty="0" err="1">
                <a:effectLst/>
                <a:ea typeface="Times New Roman" panose="02020603050405020304" pitchFamily="18" charset="0"/>
              </a:rPr>
              <a:t>ieustannie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 rośnie różnorodność kontaktów między ludźmi. Coraz częściej musimy komunikować nasze oczekiwania oraz przyjmować informacje zwrotne. Praca, sprawy publiczne kształtują się lepiej, jeżeli potrafimy podzielić się wiedzą z innymi. Człowiek musi umieć w różnych sytuacjach tworzyć</a:t>
            </a:r>
            <a:r>
              <a:rPr lang="pl" sz="1800" dirty="0">
                <a:effectLst/>
                <a:ea typeface="Times New Roman" panose="02020603050405020304" pitchFamily="18" charset="0"/>
              </a:rPr>
              <a:t>                     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 i rozumieć teksty w różnych formach przekazu.</a:t>
            </a:r>
          </a:p>
          <a:p>
            <a:pPr lvl="0" algn="just"/>
            <a:endParaRPr lang="pl-PL" sz="1800" dirty="0">
              <a:effectLst/>
              <a:ea typeface="Times New Roman" panose="02020603050405020304" pitchFamily="18" charset="0"/>
            </a:endParaRPr>
          </a:p>
          <a:p>
            <a:pPr algn="just"/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0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9FE72-9C85-4072-B72D-DE9AE459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274638"/>
            <a:ext cx="7053943" cy="1143000"/>
          </a:xfrm>
        </p:spPr>
        <p:txBody>
          <a:bodyPr/>
          <a:lstStyle/>
          <a:p>
            <a:br>
              <a:rPr lang="pl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pl-PL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Należy zatem tak konstruować lekcje, żeby treści przedmiotowe łączyć z kształceniem następujących umiejętności kluczowych:</a:t>
            </a:r>
            <a:br>
              <a:rPr lang="pl-PL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02D809-543A-4860-A81A-BDB98D90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94" y="1600200"/>
            <a:ext cx="7174006" cy="4525963"/>
          </a:xfrm>
        </p:spPr>
        <p:txBody>
          <a:bodyPr/>
          <a:lstStyle/>
          <a:p>
            <a:pPr lvl="0"/>
            <a:r>
              <a:rPr lang="pl-PL" sz="16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EFEKTYWNE WSPÓŁDZIAŁANIE W ZESPOLE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– </a:t>
            </a:r>
            <a:r>
              <a:rPr lang="pl" sz="1600" dirty="0">
                <a:effectLst/>
                <a:ea typeface="Times New Roman" panose="02020603050405020304" pitchFamily="18" charset="0"/>
              </a:rPr>
              <a:t>w</a:t>
            </a:r>
            <a:r>
              <a:rPr lang="pl-PL" sz="1600" dirty="0" err="1">
                <a:effectLst/>
                <a:ea typeface="Times New Roman" panose="02020603050405020304" pitchFamily="18" charset="0"/>
              </a:rPr>
              <a:t>spółczesny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człowiek wykonuje coraz więcej zadań wspólnie z innymi. Skład zespołów może się zmieniać, ale ogólne zasady współpracy są podobne. Zmieniać się powinny także role, bo podczas pracy w grupie można być przełożonym, podwładnym lub partnerem. Praca w małych grupach w czasie lekcji przygotowuje do spełniania zadań społecznych i zawodowych. Uczenie się przez współpracę jest więc aktywną metodą zdobywania wiedzy i umiejętności, pozwala na pokonywanie trudności i rozwiązywanie problemów.</a:t>
            </a:r>
          </a:p>
          <a:p>
            <a:pPr lvl="0"/>
            <a:r>
              <a:rPr lang="pl-PL" sz="16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ROZWIĄZYWANIE PROBLEMÓW W TWÓRCZY SPOSÓB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– </a:t>
            </a:r>
            <a:r>
              <a:rPr lang="pl" sz="1600" dirty="0">
                <a:effectLst/>
                <a:ea typeface="Times New Roman" panose="02020603050405020304" pitchFamily="18" charset="0"/>
              </a:rPr>
              <a:t>s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tajemy wielokrotnie wobec sytuacji nowych i skomplikowanych, które zmuszają do nietypowego postępowania. W nowoczesnym społeczeństwie wzrasta zapotrzebowanie na ludzi myślących i pracujących twórczo. Ważnym zadaniem szkoły staje się wykorzystanie treści przedmiotowych do kształcenia aktywnej, twórczej postawy wobec trudnych i nietypowych problemów poznawczych i organizacyjnych.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6EFABB-E534-4E07-803F-7A6EEA12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99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88206-9B5A-4988-A805-DB02AD168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916" y="274638"/>
            <a:ext cx="6941884" cy="1143000"/>
          </a:xfrm>
        </p:spPr>
        <p:txBody>
          <a:bodyPr/>
          <a:lstStyle/>
          <a:p>
            <a:br>
              <a:rPr lang="pl" sz="24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pl-PL" sz="24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Należy zatem tak konstruować lekcje, żeby treści przedmiotowe łączyć z kształceniem następujących umiejętności kluczowych:</a:t>
            </a:r>
            <a:br>
              <a:rPr lang="pl-PL" sz="24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E18C8F-51A0-44A5-B6E2-DB0DA2A6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6" y="1600200"/>
            <a:ext cx="7093964" cy="4525963"/>
          </a:xfrm>
        </p:spPr>
        <p:txBody>
          <a:bodyPr/>
          <a:lstStyle/>
          <a:p>
            <a:endParaRPr lang="pl" sz="1800" b="1" dirty="0">
              <a:solidFill>
                <a:srgbClr val="0070C0"/>
              </a:solidFill>
              <a:effectLst/>
              <a:ea typeface="Times New Roman" panose="02020603050405020304" pitchFamily="18" charset="0"/>
              <a:cs typeface="The Serif Hand Black" panose="020F0502020204030204" pitchFamily="34" charset="0"/>
            </a:endParaRPr>
          </a:p>
          <a:p>
            <a:pPr algn="just"/>
            <a:r>
              <a:rPr lang="pl-PL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SPRAWNE POSŁUGIWANIE SIĘ KOMPUTEREM </a:t>
            </a:r>
            <a:r>
              <a:rPr lang="pl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                               </a:t>
            </a:r>
            <a:r>
              <a:rPr lang="pl-PL" sz="1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I TECHNOLOGIĄ INFORMACYJNĄ </a:t>
            </a:r>
            <a:r>
              <a:rPr lang="pl-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– </a:t>
            </a:r>
            <a:r>
              <a:rPr lang="pl" sz="180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komputer </a:t>
            </a:r>
            <a:r>
              <a:rPr lang="pl-PL" sz="180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staje </a:t>
            </a:r>
            <a:r>
              <a:rPr lang="pl-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się narzędziem codziennym. Trudno dziś zdobywać informacje</a:t>
            </a:r>
            <a:r>
              <a:rPr lang="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             </a:t>
            </a:r>
            <a:r>
              <a:rPr lang="pl-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 i rozwiązywać wiele problemów bez dostępu do nowych technologii informacyjnych. Umiejętność korzystania z tego narzędzia staje się koniecznością. Łatwy w niedalekiej przyszłości dostęp do komputera postawi nauczyciela i ucznia w nowej sytuacji dydaktycznej. Sprawne posługiwanie się technologią informacyjną oznacza umiejętność korzystania</a:t>
            </a:r>
            <a:r>
              <a:rPr lang="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                  </a:t>
            </a:r>
            <a:r>
              <a:rPr lang="pl-PL" sz="1800" dirty="0">
                <a:effectLst/>
                <a:ea typeface="Times New Roman" panose="02020603050405020304" pitchFamily="18" charset="0"/>
                <a:cs typeface="The Serif Hand Black" panose="020F0502020204030204" pitchFamily="34" charset="0"/>
              </a:rPr>
              <a:t> z sieci komputerowej i oprogramowania.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AAB9DA-61BE-4D0C-A5E4-7F77CED7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48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6D685-ABB5-4310-B024-1F0209E7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>
                <a:solidFill>
                  <a:schemeClr val="accent2"/>
                </a:solidFill>
              </a:rPr>
              <a:t>ZASADY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598DBC-EADB-4757-928F-3EDDAB931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803" y="1600200"/>
            <a:ext cx="7157997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 </a:t>
            </a:r>
            <a:endParaRPr lang="pl" sz="2000" dirty="0"/>
          </a:p>
          <a:p>
            <a:r>
              <a:rPr lang="pl-PL" sz="2000" dirty="0"/>
              <a:t>N</a:t>
            </a:r>
            <a:r>
              <a:rPr lang="pl" sz="2000" dirty="0"/>
              <a:t>ie podajemy gotowych rozwiązań</a:t>
            </a:r>
            <a:r>
              <a:rPr lang="pl-PL" sz="2000" dirty="0"/>
              <a:t> </a:t>
            </a:r>
            <a:endParaRPr lang="pl" sz="2000" dirty="0"/>
          </a:p>
          <a:p>
            <a:r>
              <a:rPr lang="pl-PL" sz="2000" dirty="0"/>
              <a:t>O</a:t>
            </a:r>
            <a:r>
              <a:rPr lang="pl" sz="2000" dirty="0"/>
              <a:t>kreślamy  czas wykoanaia próby, zadania</a:t>
            </a:r>
            <a:r>
              <a:rPr lang="pl-PL" sz="2000" dirty="0"/>
              <a:t> </a:t>
            </a:r>
            <a:endParaRPr lang="pl" sz="2000" dirty="0"/>
          </a:p>
          <a:p>
            <a:r>
              <a:rPr lang="pl-PL" sz="2000" dirty="0"/>
              <a:t>P</a:t>
            </a:r>
            <a:r>
              <a:rPr lang="pl" sz="2000" dirty="0"/>
              <a:t>o każdej próbie dajemy czas na przeanalizowanie i przedyskutowanie w grupie danej próby czy zadania</a:t>
            </a:r>
          </a:p>
          <a:p>
            <a:r>
              <a:rPr lang="pl-PL" sz="2000" dirty="0"/>
              <a:t>Z</a:t>
            </a:r>
            <a:r>
              <a:rPr lang="pl" sz="2000" dirty="0"/>
              <a:t>adaj pytania, sugestie naprowadzajace na rozwiuązanie próby, zadania</a:t>
            </a:r>
            <a:r>
              <a:rPr lang="pl-PL" sz="2000" dirty="0"/>
              <a:t>, </a:t>
            </a:r>
            <a:endParaRPr lang="pl" sz="2000" dirty="0"/>
          </a:p>
          <a:p>
            <a:r>
              <a:rPr lang="pl-PL" sz="2000" dirty="0"/>
              <a:t>Z</a:t>
            </a:r>
            <a:r>
              <a:rPr lang="pl" sz="2000" dirty="0"/>
              <a:t>achęcaj do wdrażania do realizacji pomysłów, zadań proponowanych przez uczniów rozwiązań,</a:t>
            </a:r>
          </a:p>
          <a:p>
            <a:r>
              <a:rPr lang="pl-PL" sz="2000" dirty="0"/>
              <a:t>Z</a:t>
            </a:r>
            <a:r>
              <a:rPr lang="pl" sz="2000" dirty="0"/>
              <a:t>achęcaj do obserwacji rywali i szukania rozwiązań.</a:t>
            </a:r>
            <a:endParaRPr lang="pl-PL" sz="20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4DB728-FEB6-4214-A235-1714FFAF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0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Zalecenia Parlamentu Europejskiego i Rady </a:t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 z dn. 18 grudnia 2006 r. (2006/962/WE) </a:t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w sprawie kompetencji kluczowych </a:t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w procesie uczenia się przez całe życie</a:t>
            </a:r>
            <a:br>
              <a:rPr lang="pl-PL" sz="2400" b="1" dirty="0">
                <a:solidFill>
                  <a:srgbClr val="FF0000"/>
                </a:solidFill>
              </a:rPr>
            </a:b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rgbClr val="002060"/>
                </a:solidFill>
              </a:rPr>
              <a:t>JAKIE SĄ CELE NINIEJSZEGO ZALECENIA? </a:t>
            </a:r>
          </a:p>
          <a:p>
            <a:pPr marL="0" indent="0" algn="ctr">
              <a:buNone/>
            </a:pPr>
            <a:r>
              <a:rPr lang="pl-PL" sz="2800" dirty="0">
                <a:solidFill>
                  <a:srgbClr val="002060"/>
                </a:solidFill>
              </a:rPr>
              <a:t>Niniejsze zalecenie skłania rządy krajów UE, by z nauki kompetencji kluczowych uczyniły część swoich strategii uczenia się przez całe życie. Zalecenie określa osiem podstawowych kompetencji kluczowych niezbędnych do funkcjonowania                           w gospodarce opartej na wiedzy.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83833-A495-4186-974F-FD33F0DAD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" dirty="0"/>
              <a:t>Zapisy w podstawie programowej</a:t>
            </a: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232CBB72-DDE8-48E3-8ABA-D9546A7E9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" dirty="0"/>
              <a:t>przykłady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98239F-4C49-45F6-8B6B-0D788185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491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1E11D3-C263-4B6D-A728-245EE6A4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828" y="274638"/>
            <a:ext cx="7109972" cy="1143000"/>
          </a:xfrm>
        </p:spPr>
        <p:txBody>
          <a:bodyPr/>
          <a:lstStyle/>
          <a:p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A47352-E1AA-4CA9-9D23-4F6458180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828" y="1600200"/>
            <a:ext cx="7109972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Uczeń: </a:t>
            </a:r>
            <a:endParaRPr lang="pl" dirty="0">
              <a:solidFill>
                <a:srgbClr val="0070C0"/>
              </a:solidFill>
            </a:endParaRPr>
          </a:p>
          <a:p>
            <a:r>
              <a:rPr lang="pl-PL" sz="2000" dirty="0"/>
              <a:t>diagnozuje własną, dzienną aktywność fizyczną, wykorzystując nowoczesne technologie (np. urządzenia monitorujące, aplikacje internetowe) </a:t>
            </a:r>
            <a:r>
              <a:rPr lang="pl-PL" sz="1400" dirty="0">
                <a:solidFill>
                  <a:srgbClr val="0070C0"/>
                </a:solidFill>
              </a:rPr>
              <a:t>- klasy VII i VIII</a:t>
            </a:r>
            <a:endParaRPr lang="pl" sz="1400" dirty="0">
              <a:solidFill>
                <a:srgbClr val="0070C0"/>
              </a:solidFill>
            </a:endParaRPr>
          </a:p>
          <a:p>
            <a:r>
              <a:rPr lang="pl-PL" sz="2000" dirty="0"/>
              <a:t>wykorzystuje środowisko do planowania aktywności fizycznej (np. programowanie ścieżki zdrowia, biegi terenowe), z uwzględnieniem zastosowania nowoczesnych technologii; </a:t>
            </a:r>
            <a:r>
              <a:rPr lang="pl" sz="1200" dirty="0">
                <a:solidFill>
                  <a:srgbClr val="0070C0"/>
                </a:solidFill>
              </a:rPr>
              <a:t>- szkoła ponadpodstawowa</a:t>
            </a:r>
          </a:p>
          <a:p>
            <a:endParaRPr lang="pl" sz="1200" dirty="0">
              <a:solidFill>
                <a:srgbClr val="0070C0"/>
              </a:solidFill>
            </a:endParaRPr>
          </a:p>
          <a:p>
            <a:endParaRPr lang="pl" sz="1200" dirty="0">
              <a:solidFill>
                <a:srgbClr val="134515"/>
              </a:solidFill>
            </a:endParaRPr>
          </a:p>
          <a:p>
            <a:pPr marL="0" indent="0">
              <a:buNone/>
            </a:pPr>
            <a:r>
              <a:rPr lang="pl" sz="1200" dirty="0">
                <a:solidFill>
                  <a:schemeClr val="accent4"/>
                </a:solidFill>
              </a:rPr>
              <a:t>(kompetencje informatyczne ) </a:t>
            </a:r>
            <a:endParaRPr lang="pl-PL" sz="1200" dirty="0">
              <a:solidFill>
                <a:schemeClr val="accent4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FAD1D4-FAC3-417A-8403-4904AFDB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74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1FA68-10E4-49B2-94FE-C5E7BD23B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844" y="274638"/>
            <a:ext cx="7077956" cy="1143000"/>
          </a:xfrm>
        </p:spPr>
        <p:txBody>
          <a:bodyPr/>
          <a:lstStyle/>
          <a:p>
            <a:br>
              <a:rPr lang="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  <a:br>
              <a:rPr lang="pl-PL" sz="2400" dirty="0">
                <a:solidFill>
                  <a:srgbClr val="FF0000"/>
                </a:solidFill>
              </a:rPr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3E2CFA-F40D-4F80-853B-BBCFDDAB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845" y="1600200"/>
            <a:ext cx="7077955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Uczeń: </a:t>
            </a:r>
            <a:endParaRPr lang="pl" dirty="0">
              <a:solidFill>
                <a:srgbClr val="0070C0"/>
              </a:solidFill>
            </a:endParaRPr>
          </a:p>
          <a:p>
            <a:r>
              <a:rPr lang="pl-PL" sz="2000" dirty="0"/>
              <a:t>omawia zasady aktywnego wypoczynku zgodne z rekomendacjami aktywności fizycznej dla swojego wieku (np. WHO lub UE) </a:t>
            </a:r>
            <a:r>
              <a:rPr lang="pl-PL" sz="1400" dirty="0">
                <a:solidFill>
                  <a:srgbClr val="0070C0"/>
                </a:solidFill>
              </a:rPr>
              <a:t>- klasy V i VI </a:t>
            </a:r>
            <a:endParaRPr lang="pl" sz="1400" dirty="0">
              <a:solidFill>
                <a:srgbClr val="0070C0"/>
              </a:solidFill>
            </a:endParaRPr>
          </a:p>
          <a:p>
            <a:r>
              <a:rPr lang="pl-PL" sz="2000" dirty="0"/>
              <a:t>opracowuje rozkład dnia, uwzględniając proporcje między pracą a wypoczynkiem, wysiłkiem umysłowym a fizycznym, rozumiejąc rolę wypoczynku w efektywnym wykonywaniu pracy zawodowej </a:t>
            </a:r>
            <a:r>
              <a:rPr lang="pl-PL" sz="1400" dirty="0">
                <a:solidFill>
                  <a:srgbClr val="0070C0"/>
                </a:solidFill>
              </a:rPr>
              <a:t>- klasy VII i VIII</a:t>
            </a:r>
            <a:endParaRPr lang="pl" sz="1400" dirty="0">
              <a:solidFill>
                <a:srgbClr val="0070C0"/>
              </a:solidFill>
            </a:endParaRPr>
          </a:p>
          <a:p>
            <a:r>
              <a:rPr lang="pl-PL" sz="2000" dirty="0"/>
              <a:t>wyjaśnia, gdzie szukać wiarygodnych informacji dotyczących zdrowia oraz dokonuje krytycznej analizy informacji medialnych w tym zakresie (trendy, mody, diety, wzorce żywieniowe); </a:t>
            </a:r>
            <a:r>
              <a:rPr lang="pl" sz="1400" dirty="0">
                <a:solidFill>
                  <a:srgbClr val="0070C0"/>
                </a:solidFill>
              </a:rPr>
              <a:t>- szkoła ponadpodstawowa</a:t>
            </a: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" sz="1000" dirty="0">
                <a:solidFill>
                  <a:schemeClr val="tx2"/>
                </a:solidFill>
              </a:rPr>
              <a:t>(kompetencje uczenia się, kompetencje naukowe)</a:t>
            </a:r>
            <a:endParaRPr lang="pl-PL" sz="1000" dirty="0">
              <a:solidFill>
                <a:schemeClr val="tx2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D12A4C-64EE-4717-B2B0-0CE8FF00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91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51AE7-29A8-41D5-B42E-5CF08EFB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794" y="274638"/>
            <a:ext cx="7174006" cy="1143000"/>
          </a:xfrm>
        </p:spPr>
        <p:txBody>
          <a:bodyPr/>
          <a:lstStyle/>
          <a:p>
            <a:br>
              <a:rPr lang="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  <a:br>
              <a:rPr lang="pl-PL" sz="2400" dirty="0">
                <a:solidFill>
                  <a:srgbClr val="FF0000"/>
                </a:solidFill>
              </a:rPr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8D330F-72E0-4DCD-901D-E36F31AB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94" y="1600200"/>
            <a:ext cx="7174006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>
                <a:solidFill>
                  <a:srgbClr val="0070C0"/>
                </a:solidFill>
              </a:rPr>
              <a:t>Uczeń: </a:t>
            </a:r>
            <a:endParaRPr lang="p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800" dirty="0"/>
              <a:t>•</a:t>
            </a:r>
            <a:r>
              <a:rPr lang="pl" sz="2800" dirty="0"/>
              <a:t> </a:t>
            </a:r>
            <a:r>
              <a:rPr lang="pl-PL" sz="2800" dirty="0"/>
              <a:t>omawia znaczenie dobrych relacji z innymi ludźmi, w tym z rodzicami oraz rówieśnikami tej samej i odmiennej płci </a:t>
            </a:r>
            <a:endParaRPr lang="pl" sz="2800" dirty="0"/>
          </a:p>
          <a:p>
            <a:pPr marL="0" indent="0">
              <a:buNone/>
            </a:pPr>
            <a:r>
              <a:rPr lang="pl-PL" sz="2800" dirty="0"/>
              <a:t>•</a:t>
            </a:r>
            <a:r>
              <a:rPr lang="pl" sz="2800" dirty="0"/>
              <a:t> </a:t>
            </a:r>
            <a:r>
              <a:rPr lang="pl-PL" sz="2800" dirty="0"/>
              <a:t>współpracuje w grupie szanując poglądy  wysiłki innych ludzi, wykazując asertywność i empatię </a:t>
            </a:r>
            <a:endParaRPr lang="pl" sz="2800" dirty="0"/>
          </a:p>
          <a:p>
            <a:pPr marL="0" indent="0">
              <a:buNone/>
            </a:pPr>
            <a:r>
              <a:rPr lang="pl-PL" sz="2800" dirty="0"/>
              <a:t>•</a:t>
            </a:r>
            <a:r>
              <a:rPr lang="pl" sz="2800" dirty="0"/>
              <a:t> </a:t>
            </a:r>
            <a:r>
              <a:rPr lang="pl-PL" sz="2800" dirty="0"/>
              <a:t>motywuje innych do udziału w aktywności fizycznej </a:t>
            </a:r>
            <a:endParaRPr lang="pl" sz="2800" dirty="0"/>
          </a:p>
          <a:p>
            <a:pPr marL="0" indent="0">
              <a:buNone/>
            </a:pPr>
            <a:r>
              <a:rPr lang="pl" sz="900" dirty="0"/>
              <a:t>(k</a:t>
            </a:r>
            <a:r>
              <a:rPr lang="pl-PL" sz="900" dirty="0" err="1"/>
              <a:t>ompetencje</a:t>
            </a:r>
            <a:r>
              <a:rPr lang="pl-PL" sz="900" dirty="0"/>
              <a:t> społeczne</a:t>
            </a:r>
            <a:r>
              <a:rPr lang="pl" sz="900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C193C9-9858-46C6-97F8-64E4260E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37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492C3B-8816-4470-8969-8743C4F4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832" y="274638"/>
            <a:ext cx="7101968" cy="1143000"/>
          </a:xfrm>
        </p:spPr>
        <p:txBody>
          <a:bodyPr/>
          <a:lstStyle/>
          <a:p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111C36-3A2C-454E-AB5B-E54B40A4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94" y="1600200"/>
            <a:ext cx="7174006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Uczeń: </a:t>
            </a:r>
            <a:endParaRPr lang="pl" dirty="0">
              <a:solidFill>
                <a:srgbClr val="0070C0"/>
              </a:solidFill>
            </a:endParaRPr>
          </a:p>
          <a:p>
            <a:pPr algn="just"/>
            <a:r>
              <a:rPr lang="pl-PL" sz="2000" dirty="0"/>
              <a:t> </a:t>
            </a:r>
            <a:r>
              <a:rPr lang="pl-PL" sz="1800" dirty="0"/>
              <a:t>uczestniczy w sportowych rozgrywkach klasowych w roli zawodnika, stosując zasady „czystej gry”: szacunku dla rywala, respektowania przepisów gry, podporządkowania się decyzjom sędziego, potrafi właściwie zachować się </a:t>
            </a:r>
            <a:r>
              <a:rPr lang="pl" sz="1800" dirty="0"/>
              <a:t>                 </a:t>
            </a:r>
            <a:r>
              <a:rPr lang="pl-PL" sz="1800" dirty="0"/>
              <a:t>w sytuacji zwycięstwa i porażki, podziękować za wspólną grę</a:t>
            </a:r>
            <a:endParaRPr lang="pl" sz="1800" dirty="0"/>
          </a:p>
          <a:p>
            <a:pPr algn="just"/>
            <a:r>
              <a:rPr lang="pl-PL" sz="1800" dirty="0"/>
              <a:t>pełni rolę organizatora, sędziego i kibica w ramach szkolnych zawodów sportowych </a:t>
            </a:r>
            <a:endParaRPr lang="pl" sz="1800" dirty="0"/>
          </a:p>
          <a:p>
            <a:pPr algn="just"/>
            <a:r>
              <a:rPr lang="pl-PL" sz="1800" dirty="0"/>
              <a:t>wyjaśnia zasady kulturalnego kibicowania</a:t>
            </a:r>
            <a:endParaRPr lang="pl" sz="1800" dirty="0"/>
          </a:p>
          <a:p>
            <a:pPr algn="just"/>
            <a:r>
              <a:rPr lang="pl-PL" sz="1800" dirty="0"/>
              <a:t>pełni rolę organizatora, zawodnika, sędziego i kibica w zawodach sportowych i imprezach rekreacyjnych; podejmuje inicjatywy indywidualne i zespołowe</a:t>
            </a:r>
            <a:r>
              <a:rPr lang="pl-PL" sz="2000" dirty="0"/>
              <a:t>;</a:t>
            </a:r>
            <a:r>
              <a:rPr lang="pl" sz="2000" dirty="0"/>
              <a:t> - </a:t>
            </a:r>
            <a:r>
              <a:rPr lang="pl" sz="1400" dirty="0">
                <a:solidFill>
                  <a:srgbClr val="0070C0"/>
                </a:solidFill>
              </a:rPr>
              <a:t>szkoła ponadpodstawowa</a:t>
            </a:r>
            <a:r>
              <a:rPr lang="pl-PL" sz="2000" dirty="0"/>
              <a:t> </a:t>
            </a:r>
            <a:endParaRPr lang="pl" sz="2000" dirty="0"/>
          </a:p>
          <a:p>
            <a:pPr marL="0" indent="0" algn="just">
              <a:buNone/>
            </a:pPr>
            <a:endParaRPr lang="pl" sz="2000" dirty="0"/>
          </a:p>
          <a:p>
            <a:pPr marL="0" indent="0" algn="just">
              <a:buNone/>
            </a:pPr>
            <a:r>
              <a:rPr lang="pl" sz="900" dirty="0"/>
              <a:t>(k</a:t>
            </a:r>
            <a:r>
              <a:rPr lang="pl-PL" sz="900" dirty="0" err="1"/>
              <a:t>ompetencje</a:t>
            </a:r>
            <a:r>
              <a:rPr lang="pl-PL" sz="900" dirty="0"/>
              <a:t> </a:t>
            </a:r>
            <a:r>
              <a:rPr lang="pl" sz="900" dirty="0"/>
              <a:t>przedsiębiorczości)</a:t>
            </a:r>
            <a:endParaRPr lang="pl-PL" sz="9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4A739A-833C-48E2-BD51-D2CDE9B7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44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36A4D-01D7-4578-963A-084AD270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52" y="274638"/>
            <a:ext cx="7061948" cy="1143000"/>
          </a:xfrm>
        </p:spPr>
        <p:txBody>
          <a:bodyPr/>
          <a:lstStyle/>
          <a:p>
            <a:br>
              <a:rPr lang="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  <a:br>
              <a:rPr lang="pl-PL" sz="4400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B4ADF4-3306-4B69-A5DF-F1FBE3A3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853" y="1600200"/>
            <a:ext cx="7061947" cy="4525963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Uczeń</a:t>
            </a:r>
            <a:r>
              <a:rPr lang="pl-PL" dirty="0"/>
              <a:t>: rozumie i opisuje ideę starożytnego i nowożytnego ruchu olimpijskiego </a:t>
            </a:r>
            <a:r>
              <a:rPr lang="pl" sz="1000" dirty="0">
                <a:solidFill>
                  <a:srgbClr val="0070C0"/>
                </a:solidFill>
              </a:rPr>
              <a:t>- </a:t>
            </a:r>
            <a:r>
              <a:rPr lang="pl-PL" sz="1000" dirty="0">
                <a:solidFill>
                  <a:srgbClr val="0070C0"/>
                </a:solidFill>
              </a:rPr>
              <a:t>klasy V i VI </a:t>
            </a:r>
            <a:endParaRPr lang="pl" sz="1000" dirty="0">
              <a:solidFill>
                <a:srgbClr val="0070C0"/>
              </a:solidFill>
            </a:endParaRPr>
          </a:p>
          <a:p>
            <a:r>
              <a:rPr lang="pl-PL" dirty="0">
                <a:solidFill>
                  <a:srgbClr val="0070C0"/>
                </a:solidFill>
              </a:rPr>
              <a:t>Uczeń</a:t>
            </a:r>
            <a:r>
              <a:rPr lang="pl-PL" dirty="0"/>
              <a:t>: wyjaśnia ideę olimpijską, paraolimpijską i olimpiad specjalnych </a:t>
            </a:r>
            <a:r>
              <a:rPr lang="pl" sz="1000" dirty="0">
                <a:solidFill>
                  <a:srgbClr val="0070C0"/>
                </a:solidFill>
              </a:rPr>
              <a:t>- </a:t>
            </a:r>
            <a:r>
              <a:rPr lang="pl-PL" sz="1000" dirty="0">
                <a:solidFill>
                  <a:srgbClr val="0070C0"/>
                </a:solidFill>
              </a:rPr>
              <a:t>klasy VII i VIII</a:t>
            </a:r>
            <a:endParaRPr lang="pl" sz="1000" dirty="0">
              <a:solidFill>
                <a:srgbClr val="0070C0"/>
              </a:solidFill>
            </a:endParaRPr>
          </a:p>
          <a:p>
            <a:endParaRPr lang="pl" sz="1000" dirty="0">
              <a:solidFill>
                <a:srgbClr val="0070C0"/>
              </a:solidFill>
            </a:endParaRPr>
          </a:p>
          <a:p>
            <a:endParaRPr lang="pl" sz="1000" dirty="0">
              <a:solidFill>
                <a:srgbClr val="0070C0"/>
              </a:solidFill>
            </a:endParaRPr>
          </a:p>
          <a:p>
            <a:endParaRPr lang="pl" sz="1000" dirty="0">
              <a:solidFill>
                <a:srgbClr val="0070C0"/>
              </a:solidFill>
            </a:endParaRPr>
          </a:p>
          <a:p>
            <a:endParaRPr lang="pl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" sz="1000" dirty="0">
                <a:solidFill>
                  <a:schemeClr val="tx2"/>
                </a:solidFill>
              </a:rPr>
              <a:t>(kompetencje świadomości i ekspresji kulturalnej)</a:t>
            </a:r>
            <a:endParaRPr lang="pl-PL" sz="1000" dirty="0">
              <a:solidFill>
                <a:schemeClr val="tx2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D31575-3B90-4EA0-8F52-8387174A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26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816A06-7FB7-4F6F-B396-BA5E0C99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274638"/>
            <a:ext cx="7053943" cy="1143000"/>
          </a:xfrm>
        </p:spPr>
        <p:txBody>
          <a:bodyPr/>
          <a:lstStyle/>
          <a:p>
            <a:r>
              <a:rPr lang="pl-PL" sz="2400" dirty="0">
                <a:solidFill>
                  <a:srgbClr val="FF0000"/>
                </a:solidFill>
              </a:rPr>
              <a:t>Kompetencje kluczowe w wychowaniu fizycznym treści kształcenia – wymagania szczegółowe 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595EBB-0F72-421D-A14F-52875B5C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824" y="1600200"/>
            <a:ext cx="7117976" cy="4525963"/>
          </a:xfrm>
        </p:spPr>
        <p:txBody>
          <a:bodyPr/>
          <a:lstStyle/>
          <a:p>
            <a:pPr marL="0" indent="0">
              <a:buNone/>
            </a:pPr>
            <a:endParaRPr lang="p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" dirty="0">
                <a:solidFill>
                  <a:srgbClr val="0070C0"/>
                </a:solidFill>
              </a:rPr>
              <a:t>Uczeń: </a:t>
            </a:r>
          </a:p>
          <a:p>
            <a:r>
              <a:rPr lang="pl-PL" sz="2000" dirty="0"/>
              <a:t>opisuje zasady wybranej regionalnej zabawy lub gry ruchowej</a:t>
            </a:r>
            <a:r>
              <a:rPr lang="pl" sz="2000" dirty="0"/>
              <a:t> </a:t>
            </a:r>
            <a:r>
              <a:rPr lang="pl" sz="1000" dirty="0">
                <a:solidFill>
                  <a:srgbClr val="0070C0"/>
                </a:solidFill>
              </a:rPr>
              <a:t>– klasy IV</a:t>
            </a:r>
            <a:r>
              <a:rPr lang="pl-PL" sz="1000" dirty="0"/>
              <a:t> </a:t>
            </a:r>
            <a:endParaRPr lang="pl" sz="1000" dirty="0">
              <a:solidFill>
                <a:srgbClr val="0070C0"/>
              </a:solidFill>
            </a:endParaRPr>
          </a:p>
          <a:p>
            <a:r>
              <a:rPr lang="pl-PL" sz="2000" dirty="0"/>
              <a:t>uczestniczy w wybranej formie aktywności fizycznej spoza Europy </a:t>
            </a:r>
            <a:r>
              <a:rPr lang="pl" sz="1000" dirty="0">
                <a:solidFill>
                  <a:srgbClr val="0070C0"/>
                </a:solidFill>
              </a:rPr>
              <a:t>– klasy VII- VIII</a:t>
            </a:r>
          </a:p>
          <a:p>
            <a:r>
              <a:rPr lang="pl-PL" sz="2000" dirty="0"/>
              <a:t>stosuje poznane elementy techniki i taktyki w wybranych indywidualnych i zespołowych formach aktywności fizycznej (z uwzględnieniem form nowoczesnych i form z innych kręgów kulturowych, np. </a:t>
            </a:r>
            <a:r>
              <a:rPr lang="pl-PL" sz="2000" dirty="0" err="1"/>
              <a:t>capoeira</a:t>
            </a:r>
            <a:r>
              <a:rPr lang="pl-PL" sz="2000" dirty="0"/>
              <a:t>, frisbee </a:t>
            </a:r>
            <a:r>
              <a:rPr lang="pl-PL" sz="2000" dirty="0" err="1"/>
              <a:t>ultimate</a:t>
            </a:r>
            <a:r>
              <a:rPr lang="pl-PL" sz="2000" dirty="0"/>
              <a:t>, lacrosse, </a:t>
            </a:r>
            <a:r>
              <a:rPr lang="pl-PL" sz="2000" dirty="0" err="1"/>
              <a:t>kabbadi</a:t>
            </a:r>
            <a:r>
              <a:rPr lang="pl-PL" sz="2000" dirty="0"/>
              <a:t>, </a:t>
            </a:r>
            <a:r>
              <a:rPr lang="pl-PL" sz="2000" dirty="0" err="1"/>
              <a:t>korfball</a:t>
            </a:r>
            <a:r>
              <a:rPr lang="pl-PL" sz="2000" dirty="0"/>
              <a:t>, </a:t>
            </a:r>
            <a:r>
              <a:rPr lang="pl-PL" sz="2000" dirty="0" err="1"/>
              <a:t>tchoukball</a:t>
            </a:r>
            <a:r>
              <a:rPr lang="pl-PL" sz="2000" dirty="0"/>
              <a:t>);</a:t>
            </a:r>
            <a:r>
              <a:rPr lang="pl" sz="1000" dirty="0">
                <a:solidFill>
                  <a:srgbClr val="0070C0"/>
                </a:solidFill>
              </a:rPr>
              <a:t>- szkoła ponadpodstawowa</a:t>
            </a:r>
          </a:p>
          <a:p>
            <a:endParaRPr lang="pl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" sz="1000" dirty="0">
                <a:solidFill>
                  <a:schemeClr val="tx2"/>
                </a:solidFill>
              </a:rPr>
              <a:t>(kompetencje świadomości i ekspresji kuturalnej)</a:t>
            </a: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" sz="1000" dirty="0">
                <a:solidFill>
                  <a:schemeClr val="tx2"/>
                </a:solidFill>
              </a:rPr>
              <a:t>(kompetencje świadomości i ekspresji kulturealnej)</a:t>
            </a:r>
            <a:endParaRPr lang="pl-PL" sz="1000" dirty="0">
              <a:solidFill>
                <a:schemeClr val="tx2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3F6461-CD5A-4203-8524-907BCEBA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93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Opracowano w oparciu 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endParaRPr lang="pl" sz="1200" dirty="0">
              <a:solidFill>
                <a:srgbClr val="0070C0"/>
              </a:solidFill>
            </a:endParaRPr>
          </a:p>
          <a:p>
            <a:pPr algn="just"/>
            <a:r>
              <a:rPr lang="pl-PL" sz="1400" dirty="0">
                <a:solidFill>
                  <a:srgbClr val="0070C0"/>
                </a:solidFill>
              </a:rPr>
              <a:t>Rozporządzenie Ministra Edukacji Narodowej z dn. 14 lutego 2017 r. w sprawie podstawy programowej wychowania przedszkolnego oraz podstawy programowej kształcenia ogólnego dla szkoły podstawowej, w tym dla uczniów z niepełnosprawnością intelektualną w stopniu umiarkowanym lub znacznym, kształcenia ogólnego dla branżowej szkoły I stopnia, kształcenia ogólnego dla szkoły specjalnej przysposabiającej do pracy oraz kształcenia ogólnego dla szkoły policealnej (Dz.</a:t>
            </a:r>
            <a:r>
              <a:rPr lang="pl" sz="1400" dirty="0">
                <a:solidFill>
                  <a:srgbClr val="0070C0"/>
                </a:solidFill>
              </a:rPr>
              <a:t> </a:t>
            </a:r>
            <a:r>
              <a:rPr lang="pl-PL" sz="1400" dirty="0">
                <a:solidFill>
                  <a:srgbClr val="0070C0"/>
                </a:solidFill>
              </a:rPr>
              <a:t>U. z dn. 24 lutego 2017 r., poz. 356). </a:t>
            </a:r>
            <a:endParaRPr lang="pl" sz="1400" dirty="0">
              <a:solidFill>
                <a:srgbClr val="0070C0"/>
              </a:solidFill>
            </a:endParaRPr>
          </a:p>
          <a:p>
            <a:pPr algn="just"/>
            <a:r>
              <a:rPr lang="pl-PL" sz="1400" dirty="0">
                <a:solidFill>
                  <a:srgbClr val="0070C0"/>
                </a:solidFill>
              </a:rPr>
              <a:t>Rozporządzenie Ministra Edukacji Narodowej z dnia 30 stycznia 2018 r. w sprawie podstawy programowej kształcenia ogólnego dla liceum ogólnokształcącego, technikum oraz branżowej szkoły II stopnia (Dz. U. z 2017 r. poz. 59, 949 i 2203) </a:t>
            </a:r>
            <a:endParaRPr lang="pl" sz="1400" dirty="0">
              <a:solidFill>
                <a:srgbClr val="0070C0"/>
              </a:solidFill>
            </a:endParaRPr>
          </a:p>
          <a:p>
            <a:pPr algn="just"/>
            <a:r>
              <a:rPr lang="pl-PL" sz="1400" dirty="0">
                <a:solidFill>
                  <a:srgbClr val="0070C0"/>
                </a:solidFill>
              </a:rPr>
              <a:t>Zalecenie Parlamentu Europejskiego i Rady z dnia 18 grudnia 2006 r. w sprawie kompetencji kluczowych w procesie uczenia się przez całe życie (2006/962/WE) (Dz. U. UE z 30.12.2006, L 394/10-12).  </a:t>
            </a:r>
          </a:p>
          <a:p>
            <a:pPr algn="just"/>
            <a:r>
              <a:rPr lang="pl-PL" sz="1400" dirty="0">
                <a:solidFill>
                  <a:srgbClr val="0070C0"/>
                </a:solidFill>
              </a:rPr>
              <a:t>Zalecenie Parlamentu Europejskiego i Rady z dn. 23 kwietnia 2008 r. w sprawie ustanowienia europejskich ram kwalifikacji dla uczenia się przez całe życie (2008/C 111/01). </a:t>
            </a:r>
            <a:endParaRPr lang="pl" sz="1400" dirty="0">
              <a:solidFill>
                <a:srgbClr val="0070C0"/>
              </a:solidFill>
            </a:endParaRPr>
          </a:p>
          <a:p>
            <a:pPr algn="just"/>
            <a:r>
              <a:rPr lang="pl-PL" sz="14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Materiały Edukacyjne programu KREATOR – wydawnictwa CODN</a:t>
            </a:r>
          </a:p>
          <a:p>
            <a:pPr algn="just"/>
            <a:endParaRPr lang="pl-PL" sz="1400" dirty="0">
              <a:solidFill>
                <a:srgbClr val="0070C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65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1301006"/>
          </a:xfrm>
        </p:spPr>
        <p:txBody>
          <a:bodyPr/>
          <a:lstStyle/>
          <a:p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>
                <a:solidFill>
                  <a:srgbClr val="FF0000"/>
                </a:solidFill>
              </a:rPr>
              <a:t>MATERIAŁY ZNAJDĄ </a:t>
            </a:r>
            <a:r>
              <a:rPr lang="pl-PL" sz="3200" b="1" dirty="0">
                <a:solidFill>
                  <a:srgbClr val="FF0000"/>
                </a:solidFill>
              </a:rPr>
              <a:t>PAŃSTWO</a:t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endParaRPr lang="pl-PL" b="1" dirty="0">
              <a:solidFill>
                <a:srgbClr val="002060"/>
              </a:solidFill>
            </a:endParaRPr>
          </a:p>
          <a:p>
            <a:r>
              <a:rPr lang="pl-PL" b="1" dirty="0">
                <a:solidFill>
                  <a:srgbClr val="002060"/>
                </a:solidFill>
              </a:rPr>
              <a:t>w zakładce  -</a:t>
            </a:r>
            <a:endParaRPr lang="pl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002060"/>
                </a:solidFill>
              </a:rPr>
              <a:t> Doradztwo metodyczne Pracowni Edukacji Elementarnej, Artystycznej, Wychowania fizycznego</a:t>
            </a:r>
            <a:r>
              <a:rPr lang="pl" b="1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002060"/>
                </a:solidFill>
              </a:rPr>
              <a:t>w materiałach metodycznych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0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Kompetencje kluczowe definiowane są</a:t>
            </a:r>
            <a:br>
              <a:rPr lang="pl-PL" sz="3600" dirty="0"/>
            </a:b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484784"/>
            <a:ext cx="6634286" cy="4525963"/>
          </a:xfrm>
        </p:spPr>
        <p:txBody>
          <a:bodyPr/>
          <a:lstStyle/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rgbClr val="002060"/>
                </a:solidFill>
              </a:rPr>
              <a:t>jako połączenie wiedzy, umiejętności                 i postaw odpowiednich do sytuacji. </a:t>
            </a:r>
          </a:p>
          <a:p>
            <a:pPr marL="0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Kompetencje kluczowe </a:t>
            </a:r>
            <a:r>
              <a:rPr lang="pl-PL" sz="2800" dirty="0">
                <a:solidFill>
                  <a:srgbClr val="002060"/>
                </a:solidFill>
              </a:rPr>
              <a:t>to te, których wszystkie osoby potrzebują                            do samorealizacji i rozwoju osobistego, bycia aktywnym obywatelem, </a:t>
            </a:r>
            <a:endParaRPr lang="pl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rgbClr val="002060"/>
                </a:solidFill>
              </a:rPr>
              <a:t>integracji społecznej i zatrudnienia.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5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92703-0440-434B-A051-B0602CBA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840" y="274638"/>
            <a:ext cx="7085960" cy="1143000"/>
          </a:xfrm>
        </p:spPr>
        <p:txBody>
          <a:bodyPr/>
          <a:lstStyle/>
          <a:p>
            <a:r>
              <a:rPr lang="pl" dirty="0">
                <a:solidFill>
                  <a:schemeClr val="accent2"/>
                </a:solidFill>
              </a:rPr>
              <a:t>…krótko mówiąc: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A6578-CA17-48D3-B498-F3B1263A9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811" y="1600200"/>
            <a:ext cx="7141989" cy="4525963"/>
          </a:xfrm>
        </p:spPr>
        <p:txBody>
          <a:bodyPr/>
          <a:lstStyle/>
          <a:p>
            <a:endParaRPr lang="pl" dirty="0"/>
          </a:p>
          <a:p>
            <a:pPr marL="0" indent="0" algn="ctr">
              <a:buNone/>
            </a:pPr>
            <a:r>
              <a:rPr lang="pl-PL" b="1" dirty="0"/>
              <a:t>KOMPETENCJA KLUCZOWA </a:t>
            </a:r>
            <a:r>
              <a:rPr lang="pl-PL" dirty="0"/>
              <a:t>umiejętność planowania, organizowania i oceniania procesu uczenia się</a:t>
            </a:r>
            <a:r>
              <a:rPr lang="pl" dirty="0"/>
              <a:t>. </a:t>
            </a:r>
            <a:r>
              <a:rPr lang="pl-PL" dirty="0"/>
              <a:t>Uczniowi daj</a:t>
            </a:r>
            <a:r>
              <a:rPr lang="pl" dirty="0"/>
              <a:t>ą</a:t>
            </a:r>
            <a:r>
              <a:rPr lang="pl-PL" dirty="0"/>
              <a:t> </a:t>
            </a:r>
            <a:r>
              <a:rPr lang="pl" dirty="0"/>
              <a:t> </a:t>
            </a:r>
            <a:r>
              <a:rPr lang="pl-PL" dirty="0"/>
              <a:t> szansę kierowania własnym rozwojem</a:t>
            </a:r>
            <a:r>
              <a:rPr lang="pl" dirty="0"/>
              <a:t>.</a:t>
            </a:r>
            <a:r>
              <a:rPr lang="pl-PL" dirty="0"/>
              <a:t>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DFEAB4-C493-42D0-90C9-67C0FB87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4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46729-5044-4BFE-90D7-142517766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274638"/>
            <a:ext cx="7053943" cy="1143000"/>
          </a:xfrm>
        </p:spPr>
        <p:txBody>
          <a:bodyPr/>
          <a:lstStyle/>
          <a:p>
            <a:r>
              <a:rPr lang="pl" sz="2800" dirty="0">
                <a:solidFill>
                  <a:schemeClr val="accent2"/>
                </a:solidFill>
              </a:rPr>
              <a:t>Dzisiejszy rynek pracy poszukuje ludzi, których cechuje:</a:t>
            </a:r>
            <a:endParaRPr lang="pl-PL" sz="28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BBB590-FE30-4C0F-A5EB-03350D48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819" y="1600200"/>
            <a:ext cx="7125981" cy="4525963"/>
          </a:xfrm>
        </p:spPr>
        <p:txBody>
          <a:bodyPr/>
          <a:lstStyle/>
          <a:p>
            <a:endParaRPr lang="pl" sz="1400" dirty="0"/>
          </a:p>
          <a:p>
            <a:pPr marL="0" indent="0" algn="ctr">
              <a:buNone/>
            </a:pPr>
            <a:r>
              <a:rPr lang="pl-PL" sz="1400" dirty="0"/>
              <a:t>E</a:t>
            </a:r>
            <a:r>
              <a:rPr lang="pl" sz="1400" dirty="0"/>
              <a:t>lastyczność, kreatywność, z</a:t>
            </a:r>
            <a:r>
              <a:rPr lang="pl-PL" sz="1400" dirty="0"/>
              <a:t>dolności organizacyjne</a:t>
            </a:r>
            <a:r>
              <a:rPr lang="pl" sz="1400" dirty="0"/>
              <a:t>, komunikatywność, wyobraźnia</a:t>
            </a:r>
          </a:p>
          <a:p>
            <a:pPr marL="0" indent="0">
              <a:buNone/>
            </a:pPr>
            <a:endParaRPr lang="pl" sz="1400" dirty="0"/>
          </a:p>
          <a:p>
            <a:pPr marL="0" indent="0">
              <a:buNone/>
            </a:pPr>
            <a:r>
              <a:rPr lang="pl" sz="1400" dirty="0"/>
              <a:t>Zdolności te buduje: </a:t>
            </a:r>
          </a:p>
          <a:p>
            <a:r>
              <a:rPr lang="pl" sz="1400" dirty="0"/>
              <a:t>myślenie </a:t>
            </a:r>
            <a:r>
              <a:rPr lang="pl-PL" sz="1400" dirty="0"/>
              <a:t>krytyczne</a:t>
            </a:r>
            <a:r>
              <a:rPr lang="pl" sz="1400" dirty="0"/>
              <a:t>, umiejetność wyszukiwania wiedzy i jej przetwarzanie, </a:t>
            </a:r>
          </a:p>
          <a:p>
            <a:r>
              <a:rPr lang="pl" sz="1400" dirty="0"/>
              <a:t>dostrzeganie, </a:t>
            </a:r>
            <a:r>
              <a:rPr lang="pl-PL" sz="1400" dirty="0"/>
              <a:t> </a:t>
            </a:r>
            <a:r>
              <a:rPr lang="pl" sz="1400" dirty="0"/>
              <a:t>rozwiązywanie </a:t>
            </a:r>
            <a:r>
              <a:rPr lang="pl-PL" sz="1400" dirty="0"/>
              <a:t>problemów </a:t>
            </a:r>
            <a:r>
              <a:rPr lang="pl" sz="1400" dirty="0"/>
              <a:t>nawet w twórczy sposób,</a:t>
            </a:r>
          </a:p>
          <a:p>
            <a:r>
              <a:rPr lang="pl" sz="1400" dirty="0"/>
              <a:t>w</a:t>
            </a:r>
            <a:r>
              <a:rPr lang="pl-PL" sz="1400" dirty="0"/>
              <a:t>spół</a:t>
            </a:r>
            <a:r>
              <a:rPr lang="pl" sz="1400" dirty="0"/>
              <a:t>działanie</a:t>
            </a:r>
            <a:r>
              <a:rPr lang="pl-PL" sz="1400" dirty="0"/>
              <a:t> w różnych zespołach</a:t>
            </a:r>
            <a:r>
              <a:rPr lang="pl" sz="1400" dirty="0"/>
              <a:t>,</a:t>
            </a:r>
            <a:r>
              <a:rPr lang="pl-PL" sz="1400" dirty="0"/>
              <a:t> dostosować się do decyzji grupy</a:t>
            </a:r>
            <a:r>
              <a:rPr lang="pl" sz="1400" dirty="0"/>
              <a:t>, zadawanie pytań, dążenire do wyjaśnień</a:t>
            </a:r>
            <a:r>
              <a:rPr lang="pl-PL" sz="1400" dirty="0"/>
              <a:t>,  słucha</a:t>
            </a:r>
            <a:r>
              <a:rPr lang="pl" sz="1400" dirty="0"/>
              <a:t>nie i </a:t>
            </a:r>
            <a:r>
              <a:rPr lang="pl-PL" sz="1400" dirty="0"/>
              <a:t>uczestnic</a:t>
            </a:r>
            <a:r>
              <a:rPr lang="pl" sz="1400" dirty="0"/>
              <a:t>two</a:t>
            </a:r>
            <a:r>
              <a:rPr lang="pl-PL" sz="1400" dirty="0"/>
              <a:t> w dyskusji i podejmowaniu decyzji,</a:t>
            </a:r>
            <a:r>
              <a:rPr lang="pl" sz="1400" dirty="0"/>
              <a:t> obrona własnego punktu widzenia,</a:t>
            </a:r>
          </a:p>
          <a:p>
            <a:r>
              <a:rPr lang="pl-PL" sz="1400" dirty="0"/>
              <a:t> </a:t>
            </a:r>
            <a:r>
              <a:rPr lang="pl" sz="1400" dirty="0"/>
              <a:t>z</a:t>
            </a:r>
            <a:r>
              <a:rPr lang="pl-PL" sz="1400" dirty="0"/>
              <a:t>rozumienie </a:t>
            </a:r>
            <a:r>
              <a:rPr lang="pl" sz="1400" dirty="0"/>
              <a:t>i akceptowanie </a:t>
            </a:r>
            <a:r>
              <a:rPr lang="pl-PL" sz="1400" dirty="0"/>
              <a:t>różnic wśród członków zespołu</a:t>
            </a:r>
            <a:r>
              <a:rPr lang="pl" sz="1400" dirty="0"/>
              <a:t>, pomoc potrzebującym,</a:t>
            </a:r>
          </a:p>
          <a:p>
            <a:r>
              <a:rPr lang="pl" sz="1400" dirty="0"/>
              <a:t>kierowanie zespołem, pełnienie roli przywódcy, </a:t>
            </a:r>
          </a:p>
          <a:p>
            <a:r>
              <a:rPr lang="pl" sz="1400" dirty="0"/>
              <a:t>wykorzystywanie do warunków i do potrzeb umiejętności, wiadomości </a:t>
            </a:r>
            <a:r>
              <a:rPr lang="pl-PL" sz="1400" dirty="0"/>
              <a:t>i uczenie się nowych umiejętności</a:t>
            </a:r>
            <a:r>
              <a:rPr lang="pl" sz="1400" dirty="0"/>
              <a:t>, wykorzystywanie własnych doświadczeń,</a:t>
            </a:r>
          </a:p>
          <a:p>
            <a:r>
              <a:rPr lang="pl" sz="1400" dirty="0"/>
              <a:t>skuteczna </a:t>
            </a:r>
            <a:r>
              <a:rPr lang="pl-PL" sz="1400" dirty="0"/>
              <a:t>komunikacja werbalna</a:t>
            </a:r>
            <a:r>
              <a:rPr lang="pl" sz="1400" dirty="0"/>
              <a:t>, porozumiewanie się w różnych sytuacjach również za pomoca mediów, komunikatorów . </a:t>
            </a:r>
            <a:endParaRPr lang="pl-PL" sz="1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C5C20C-03CA-46DD-BACD-F4D61131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br>
              <a:rPr lang="pl-PL" sz="3200" dirty="0"/>
            </a:br>
            <a:br>
              <a:rPr lang="pl-PL" sz="3200" dirty="0"/>
            </a:br>
            <a:r>
              <a:rPr lang="pl-PL" sz="3200" b="1" dirty="0">
                <a:solidFill>
                  <a:srgbClr val="FF0000"/>
                </a:solidFill>
              </a:rPr>
              <a:t>Kompetencje kluczowe obejmują: </a:t>
            </a:r>
            <a:br>
              <a:rPr lang="pl-PL" sz="3200" dirty="0"/>
            </a:br>
            <a:r>
              <a:rPr lang="pl-PL" sz="3200" b="1" dirty="0">
                <a:solidFill>
                  <a:srgbClr val="FF0000"/>
                </a:solidFill>
              </a:rPr>
              <a:t> </a:t>
            </a:r>
            <a:br>
              <a:rPr lang="pl-PL" sz="3200" b="1" dirty="0">
                <a:solidFill>
                  <a:srgbClr val="FF0000"/>
                </a:solidFill>
              </a:rPr>
            </a:b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/>
              <a:t>1. </a:t>
            </a:r>
            <a:r>
              <a:rPr lang="pl-PL" sz="2000" dirty="0">
                <a:solidFill>
                  <a:srgbClr val="002060"/>
                </a:solidFill>
              </a:rPr>
              <a:t>Porozumiewanie się w </a:t>
            </a:r>
            <a:r>
              <a:rPr lang="pl-PL" sz="2000" dirty="0">
                <a:solidFill>
                  <a:srgbClr val="00B0F0"/>
                </a:solidFill>
              </a:rPr>
              <a:t>języku ojczystym</a:t>
            </a:r>
            <a:r>
              <a:rPr lang="pl-PL" sz="2000" dirty="0">
                <a:solidFill>
                  <a:srgbClr val="002060"/>
                </a:solidFill>
              </a:rPr>
              <a:t>: zdolność wyrażania i interpretowania pojęć, myśli, uczuć, faktów i opinii w mowie i piśmie.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2. Porozumiewanie się w </a:t>
            </a:r>
            <a:r>
              <a:rPr lang="pl-PL" sz="2000" dirty="0">
                <a:solidFill>
                  <a:srgbClr val="00B0F0"/>
                </a:solidFill>
              </a:rPr>
              <a:t>języku obcym</a:t>
            </a:r>
            <a:r>
              <a:rPr lang="pl-PL" sz="2000" dirty="0">
                <a:solidFill>
                  <a:srgbClr val="002060"/>
                </a:solidFill>
              </a:rPr>
              <a:t>: jak powyżej, ale obejmuje także umiejętności mediacji (tzn. podsumowywanie, parafrazowanie, tłumaczenie) oraz rozumienie różnic kulturowych.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3. Kompetencje </a:t>
            </a:r>
            <a:r>
              <a:rPr lang="pl-PL" sz="2000" dirty="0">
                <a:solidFill>
                  <a:srgbClr val="00B0F0"/>
                </a:solidFill>
              </a:rPr>
              <a:t>matematyczne, naukowe i techniczne</a:t>
            </a:r>
            <a:r>
              <a:rPr lang="pl-PL" sz="2000" dirty="0">
                <a:solidFill>
                  <a:srgbClr val="002060"/>
                </a:solidFill>
              </a:rPr>
              <a:t>: należyte opanowanie umiejętności liczenia, rozumienie świata przyrody oraz zdolność stosowania wiedzy i technologii w odpowiedzi na postrzegane potrzeby (takie jak medycyna, transport czy komunikacja).</a:t>
            </a:r>
          </a:p>
          <a:p>
            <a:pPr marL="0" indent="0" algn="just">
              <a:buNone/>
            </a:pPr>
            <a:endParaRPr lang="pl-PL" sz="20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3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35413" y="191511"/>
            <a:ext cx="6779096" cy="1143000"/>
          </a:xfrm>
        </p:spPr>
        <p:txBody>
          <a:bodyPr/>
          <a:lstStyle/>
          <a:p>
            <a:br>
              <a:rPr lang="pl-PL" sz="2800" b="1" dirty="0">
                <a:solidFill>
                  <a:srgbClr val="FF0000"/>
                </a:solidFill>
              </a:rPr>
            </a:br>
            <a:r>
              <a:rPr lang="pl-PL" sz="2800" b="1" dirty="0">
                <a:solidFill>
                  <a:srgbClr val="FF0000"/>
                </a:solidFill>
              </a:rPr>
              <a:t>Porozumiewanie się w języku ojczystym</a:t>
            </a:r>
            <a:br>
              <a:rPr lang="pl-PL" sz="3200" dirty="0">
                <a:solidFill>
                  <a:srgbClr val="FF0000"/>
                </a:solidFill>
              </a:rPr>
            </a:b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rgbClr val="002060"/>
                </a:solidFill>
              </a:rPr>
              <a:t>Porozumiewanie się w języku ojczystym jest umiejętnością, która pozwala </a:t>
            </a:r>
            <a:r>
              <a:rPr lang="pl-PL" sz="2000" dirty="0">
                <a:solidFill>
                  <a:srgbClr val="0070C0"/>
                </a:solidFill>
              </a:rPr>
              <a:t>wyrażać swoje myśli, uczucia i opisywać </a:t>
            </a:r>
            <a:r>
              <a:rPr lang="pl-PL" sz="2000" dirty="0">
                <a:solidFill>
                  <a:srgbClr val="002060"/>
                </a:solidFill>
              </a:rPr>
              <a:t>zdarzenia zarówno w języku mówionym, jak i </a:t>
            </a:r>
            <a:r>
              <a:rPr lang="pl-PL" sz="2000" dirty="0">
                <a:solidFill>
                  <a:srgbClr val="0070C0"/>
                </a:solidFill>
              </a:rPr>
              <a:t>na piśmie </a:t>
            </a:r>
            <a:r>
              <a:rPr lang="pl-PL" sz="2000" dirty="0">
                <a:solidFill>
                  <a:srgbClr val="002060"/>
                </a:solidFill>
              </a:rPr>
              <a:t>(słuchanie, mówienie, czytanie i pisanie) oraz utrzymywać </a:t>
            </a:r>
            <a:r>
              <a:rPr lang="pl-PL" sz="2000" dirty="0">
                <a:solidFill>
                  <a:srgbClr val="0070C0"/>
                </a:solidFill>
              </a:rPr>
              <a:t>kontakty z innymi </a:t>
            </a:r>
            <a:r>
              <a:rPr lang="pl-PL" sz="2000" dirty="0">
                <a:solidFill>
                  <a:srgbClr val="002060"/>
                </a:solidFill>
              </a:rPr>
              <a:t>ludźmi na polu nauki, kursów szkoleniowych, pracy, a także w domu i w czasie wolnym. Polega m.in. na czytaniu i słuchaniu ze zrozumieniem, wyrażaniu się w </a:t>
            </a:r>
            <a:r>
              <a:rPr lang="pl-PL" sz="2000" dirty="0">
                <a:solidFill>
                  <a:srgbClr val="00B0F0"/>
                </a:solidFill>
              </a:rPr>
              <a:t>sposób precyzyjny i zwięzły</a:t>
            </a:r>
            <a:r>
              <a:rPr lang="pl-PL" sz="2000" dirty="0">
                <a:solidFill>
                  <a:srgbClr val="002060"/>
                </a:solidFill>
              </a:rPr>
              <a:t>, umiejętności pisania różnych typów tekstów, umiejętności oddzielania informacji istotnych od nieistotnych, umiejętności korzystania z dodatkowych materiałów (notatki, wykresy, mapy etc.), aby napisać, zaprezentować lub zrozumieć różne typy przekazów – pisanych i mówionych (mowa, rozmowa, instrukcja, wywiad, debata etc.).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1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</a:rPr>
              <a:t>Porozumiewanie się w językach obcych</a:t>
            </a:r>
            <a:br>
              <a:rPr lang="pl-PL" sz="2800" b="1" dirty="0">
                <a:solidFill>
                  <a:srgbClr val="FF0000"/>
                </a:solidFill>
              </a:rPr>
            </a:b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0" y="1719262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/>
              <a:t>	</a:t>
            </a:r>
            <a:r>
              <a:rPr lang="pl-PL" sz="2000" dirty="0">
                <a:solidFill>
                  <a:srgbClr val="002060"/>
                </a:solidFill>
              </a:rPr>
              <a:t>Porozumiewanie się w językach obcych opiera się na </a:t>
            </a:r>
            <a:r>
              <a:rPr lang="pl-PL" sz="2000" dirty="0">
                <a:solidFill>
                  <a:srgbClr val="0070C0"/>
                </a:solidFill>
              </a:rPr>
              <a:t>umiejętności rozumienia i wyrażania </a:t>
            </a:r>
            <a:r>
              <a:rPr lang="pl-PL" sz="2000" dirty="0">
                <a:solidFill>
                  <a:srgbClr val="002060"/>
                </a:solidFill>
              </a:rPr>
              <a:t>myśli, uczuć                              i opisywania zdarzeń ustnie i pisemnie w różnych sytuacjach - w pracy, w domu, w czasie wolnym, w trakcie zdobywania wiedzy i nowych umiejętności – zgodnie z oczekiwaniami                     i potrzebami. </a:t>
            </a:r>
            <a:r>
              <a:rPr lang="pl-PL" sz="2000" dirty="0">
                <a:solidFill>
                  <a:srgbClr val="0070C0"/>
                </a:solidFill>
              </a:rPr>
              <a:t>Porozumiewanie się w językach obcych </a:t>
            </a:r>
            <a:r>
              <a:rPr lang="pl-PL" sz="2000" dirty="0">
                <a:solidFill>
                  <a:srgbClr val="002060"/>
                </a:solidFill>
              </a:rPr>
              <a:t>wymaga również takich umiejętności jak </a:t>
            </a:r>
            <a:r>
              <a:rPr lang="pl-PL" sz="2000" dirty="0">
                <a:solidFill>
                  <a:srgbClr val="0070C0"/>
                </a:solidFill>
              </a:rPr>
              <a:t>mediacja                                 i rozumienie różnic kulturowych. </a:t>
            </a:r>
            <a:r>
              <a:rPr lang="pl-PL" sz="2000" dirty="0">
                <a:solidFill>
                  <a:srgbClr val="002060"/>
                </a:solidFill>
              </a:rPr>
              <a:t>Polega m.in. na znajomości słownictwa, gramatyki, a także intonacji danego języka, znajomości i rozumieniu różnego typu tekstów (poezja, artykuły prasowe, strony internetowe, instrukcje, listy, raporty etc.), </a:t>
            </a:r>
            <a:r>
              <a:rPr lang="pl-PL" sz="2000" dirty="0">
                <a:solidFill>
                  <a:srgbClr val="0070C0"/>
                </a:solidFill>
              </a:rPr>
              <a:t>świadomości różnych obyczajów </a:t>
            </a:r>
            <a:r>
              <a:rPr lang="pl-PL" sz="2000" dirty="0">
                <a:solidFill>
                  <a:srgbClr val="002060"/>
                </a:solidFill>
              </a:rPr>
              <a:t>obowiązujących                        w danych społecznościach.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A2680-6FA3-44E9-BB98-68205EAD8E31}" type="datetime4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17 listopada 2020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2211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1068</Words>
  <Application>Microsoft Office PowerPoint</Application>
  <PresentationFormat>Pokaz na ekranie (4:3)</PresentationFormat>
  <Paragraphs>88</Paragraphs>
  <Slides>38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40" baseType="lpstr">
      <vt:lpstr>Projekt domyślny</vt:lpstr>
      <vt:lpstr>1_Projekt domyślny</vt:lpstr>
      <vt:lpstr>Jak uczyć kompetencji kluczowych  na lekcjach wychowania fizycznego?  </vt:lpstr>
      <vt:lpstr>KONTAKT</vt:lpstr>
      <vt:lpstr> Zalecenia Parlamentu Europejskiego i Rady   z dn. 18 grudnia 2006 r. (2006/962/WE)  w sprawie kompetencji kluczowych  w procesie uczenia się przez całe życie </vt:lpstr>
      <vt:lpstr> Kompetencje kluczowe definiowane są </vt:lpstr>
      <vt:lpstr>…krótko mówiąc:</vt:lpstr>
      <vt:lpstr>Dzisiejszy rynek pracy poszukuje ludzi, których cechuje:</vt:lpstr>
      <vt:lpstr>  Kompetencje kluczowe obejmują:    </vt:lpstr>
      <vt:lpstr> Porozumiewanie się w języku ojczystym </vt:lpstr>
      <vt:lpstr>Porozumiewanie się w językach obcych </vt:lpstr>
      <vt:lpstr>Kompetencje kluczowe cd.</vt:lpstr>
      <vt:lpstr> Kompetencje informatyczne  </vt:lpstr>
      <vt:lpstr> </vt:lpstr>
      <vt:lpstr> kompetencje informatyczne uczeń: </vt:lpstr>
      <vt:lpstr> Kompetencje matematyczne i podstawowe kompetencje naukowo-techniczne </vt:lpstr>
      <vt:lpstr> kompetencje osobiste, społeczne i w zakresie umiejętności uczenia się uczeń: </vt:lpstr>
      <vt:lpstr>Kompetencje naukowo-techniczne: </vt:lpstr>
      <vt:lpstr>Umiejętność uczenia się: </vt:lpstr>
      <vt:lpstr> kompetencje w zakresie rozumienia               i tworzenia informacji uczeń: </vt:lpstr>
      <vt:lpstr>Kompetencje społeczne i obywatelskie </vt:lpstr>
      <vt:lpstr> kompetencje obywatelskie uczeń: </vt:lpstr>
      <vt:lpstr>Kompetencje kluczowe </vt:lpstr>
      <vt:lpstr> Inicjatywność i przedsiębiorczość </vt:lpstr>
      <vt:lpstr> kompetencje w zakresie przedsiębiorczości uczeń: </vt:lpstr>
      <vt:lpstr> Świadomość i ekspresja kulturalna </vt:lpstr>
      <vt:lpstr> kompetencje w zakresie świadomości i ekspresji kulturalnej uczeń: </vt:lpstr>
      <vt:lpstr>Należy zatem tak konstruować lekcje, żeby treści przedmiotowe łączyć z kształceniem następujących umiejętności kluczowych:</vt:lpstr>
      <vt:lpstr> Należy zatem tak konstruować lekcje, żeby treści przedmiotowe łączyć z kształceniem następujących umiejętności kluczowych: </vt:lpstr>
      <vt:lpstr> Należy zatem tak konstruować lekcje, żeby treści przedmiotowe łączyć z kształceniem następujących umiejętności kluczowych: </vt:lpstr>
      <vt:lpstr>ZASADY</vt:lpstr>
      <vt:lpstr>Zapisy w podstawie programowej</vt:lpstr>
      <vt:lpstr>Kompetencje kluczowe w wychowaniu fizycznym treści kształcenia – wymagania szczegółowe </vt:lpstr>
      <vt:lpstr> Kompetencje kluczowe w wychowaniu fizycznym treści kształcenia – wymagania szczegółowe  </vt:lpstr>
      <vt:lpstr> Kompetencje kluczowe w wychowaniu fizycznym treści kształcenia – wymagania szczegółowe  </vt:lpstr>
      <vt:lpstr>Kompetencje kluczowe w wychowaniu fizycznym treści kształcenia – wymagania szczegółowe </vt:lpstr>
      <vt:lpstr> Kompetencje kluczowe w wychowaniu fizycznym treści kształcenia – wymagania szczegółowe  </vt:lpstr>
      <vt:lpstr>Kompetencje kluczowe w wychowaniu fizycznym treści kształcenia – wymagania szczegółowe </vt:lpstr>
      <vt:lpstr>Opracowano w oparciu o:</vt:lpstr>
      <vt:lpstr> MATERIAŁY ZNAJDĄ PAŃSTWO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Aktywność ruchowa  dzieci i młodzieży  – nowatorskie metody i formy pracy wynikające z nowej podstawy programowej</dc:title>
  <dc:creator>Małgorzata</dc:creator>
  <cp:lastModifiedBy>Małgorzata Kulik</cp:lastModifiedBy>
  <cp:revision>115</cp:revision>
  <dcterms:created xsi:type="dcterms:W3CDTF">2017-09-08T20:14:19Z</dcterms:created>
  <dcterms:modified xsi:type="dcterms:W3CDTF">2020-11-17T14:37:00Z</dcterms:modified>
</cp:coreProperties>
</file>