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57" r:id="rId5"/>
    <p:sldId id="258" r:id="rId6"/>
    <p:sldId id="259" r:id="rId7"/>
    <p:sldId id="264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80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5" d="100"/>
          <a:sy n="75" d="100"/>
        </p:scale>
        <p:origin x="16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4F937-290A-43D7-8290-1ECAD1160BF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BA13CDC-07E3-497B-B6B0-A4C32BECB053}">
      <dgm:prSet phldrT="[Teks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Podstawa programowa wychowania przedszkolnego</a:t>
          </a:r>
        </a:p>
      </dgm:t>
    </dgm:pt>
    <dgm:pt modelId="{F98B2035-5D8A-4A84-BA17-C9BFA9A4619C}" type="parTrans" cxnId="{629C5443-02A4-4C91-AAC8-F6951E58BEC1}">
      <dgm:prSet/>
      <dgm:spPr/>
      <dgm:t>
        <a:bodyPr/>
        <a:lstStyle/>
        <a:p>
          <a:endParaRPr lang="pl-PL"/>
        </a:p>
      </dgm:t>
    </dgm:pt>
    <dgm:pt modelId="{95440B95-4163-47AD-A90D-390E72A0EFDC}" type="sibTrans" cxnId="{629C5443-02A4-4C91-AAC8-F6951E58BEC1}">
      <dgm:prSet/>
      <dgm:spPr/>
      <dgm:t>
        <a:bodyPr/>
        <a:lstStyle/>
        <a:p>
          <a:endParaRPr lang="pl-PL"/>
        </a:p>
      </dgm:t>
    </dgm:pt>
    <dgm:pt modelId="{714F162F-7DE8-4607-88E4-469509CCCF90}">
      <dgm:prSet phldrT="[Teks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000" dirty="0">
              <a:solidFill>
                <a:schemeClr val="tx1"/>
              </a:solidFill>
            </a:rPr>
            <a:t>Program wychowania przedszkolnego</a:t>
          </a:r>
        </a:p>
      </dgm:t>
    </dgm:pt>
    <dgm:pt modelId="{4B48AABE-A2A6-4D60-A957-6311F736FE44}" type="parTrans" cxnId="{26B28652-FFA6-4901-98D9-FFBCE70FD313}">
      <dgm:prSet/>
      <dgm:spPr/>
      <dgm:t>
        <a:bodyPr/>
        <a:lstStyle/>
        <a:p>
          <a:endParaRPr lang="pl-PL"/>
        </a:p>
      </dgm:t>
    </dgm:pt>
    <dgm:pt modelId="{4E26A2B2-E19B-45C7-8921-D871C45F44A5}" type="sibTrans" cxnId="{26B28652-FFA6-4901-98D9-FFBCE70FD313}">
      <dgm:prSet/>
      <dgm:spPr/>
      <dgm:t>
        <a:bodyPr/>
        <a:lstStyle/>
        <a:p>
          <a:endParaRPr lang="pl-PL"/>
        </a:p>
      </dgm:t>
    </dgm:pt>
    <dgm:pt modelId="{9E984C15-04D8-4FF3-ACD1-BD808873251E}" type="pres">
      <dgm:prSet presAssocID="{7F64F937-290A-43D7-8290-1ECAD1160BFE}" presName="diagram" presStyleCnt="0">
        <dgm:presLayoutVars>
          <dgm:dir/>
          <dgm:resizeHandles val="exact"/>
        </dgm:presLayoutVars>
      </dgm:prSet>
      <dgm:spPr/>
    </dgm:pt>
    <dgm:pt modelId="{E62EC58C-D1EA-4E6E-B810-2BED697E2FF5}" type="pres">
      <dgm:prSet presAssocID="{CBA13CDC-07E3-497B-B6B0-A4C32BECB053}" presName="arrow" presStyleLbl="node1" presStyleIdx="0" presStyleCnt="2">
        <dgm:presLayoutVars>
          <dgm:bulletEnabled val="1"/>
        </dgm:presLayoutVars>
      </dgm:prSet>
      <dgm:spPr/>
    </dgm:pt>
    <dgm:pt modelId="{EE8CD75A-59E0-43F9-9E3F-0C6453B84F98}" type="pres">
      <dgm:prSet presAssocID="{714F162F-7DE8-4607-88E4-469509CCCF90}" presName="arrow" presStyleLbl="node1" presStyleIdx="1" presStyleCnt="2" custRadScaleRad="102805" custRadScaleInc="0">
        <dgm:presLayoutVars>
          <dgm:bulletEnabled val="1"/>
        </dgm:presLayoutVars>
      </dgm:prSet>
      <dgm:spPr/>
    </dgm:pt>
  </dgm:ptLst>
  <dgm:cxnLst>
    <dgm:cxn modelId="{1ED33E3C-3318-4BF4-A705-A72E4383D3CC}" type="presOf" srcId="{714F162F-7DE8-4607-88E4-469509CCCF90}" destId="{EE8CD75A-59E0-43F9-9E3F-0C6453B84F98}" srcOrd="0" destOrd="0" presId="urn:microsoft.com/office/officeart/2005/8/layout/arrow5"/>
    <dgm:cxn modelId="{629C5443-02A4-4C91-AAC8-F6951E58BEC1}" srcId="{7F64F937-290A-43D7-8290-1ECAD1160BFE}" destId="{CBA13CDC-07E3-497B-B6B0-A4C32BECB053}" srcOrd="0" destOrd="0" parTransId="{F98B2035-5D8A-4A84-BA17-C9BFA9A4619C}" sibTransId="{95440B95-4163-47AD-A90D-390E72A0EFDC}"/>
    <dgm:cxn modelId="{26B28652-FFA6-4901-98D9-FFBCE70FD313}" srcId="{7F64F937-290A-43D7-8290-1ECAD1160BFE}" destId="{714F162F-7DE8-4607-88E4-469509CCCF90}" srcOrd="1" destOrd="0" parTransId="{4B48AABE-A2A6-4D60-A957-6311F736FE44}" sibTransId="{4E26A2B2-E19B-45C7-8921-D871C45F44A5}"/>
    <dgm:cxn modelId="{1B40FC77-CB21-48D3-AA90-152979475540}" type="presOf" srcId="{CBA13CDC-07E3-497B-B6B0-A4C32BECB053}" destId="{E62EC58C-D1EA-4E6E-B810-2BED697E2FF5}" srcOrd="0" destOrd="0" presId="urn:microsoft.com/office/officeart/2005/8/layout/arrow5"/>
    <dgm:cxn modelId="{9220D1C8-3640-444F-AA75-E88FD70F75D1}" type="presOf" srcId="{7F64F937-290A-43D7-8290-1ECAD1160BFE}" destId="{9E984C15-04D8-4FF3-ACD1-BD808873251E}" srcOrd="0" destOrd="0" presId="urn:microsoft.com/office/officeart/2005/8/layout/arrow5"/>
    <dgm:cxn modelId="{32BDA387-23EE-4A7A-9B04-14FBDA9659A8}" type="presParOf" srcId="{9E984C15-04D8-4FF3-ACD1-BD808873251E}" destId="{E62EC58C-D1EA-4E6E-B810-2BED697E2FF5}" srcOrd="0" destOrd="0" presId="urn:microsoft.com/office/officeart/2005/8/layout/arrow5"/>
    <dgm:cxn modelId="{CBD26117-DD8F-403E-8B1E-8AB8539662B5}" type="presParOf" srcId="{9E984C15-04D8-4FF3-ACD1-BD808873251E}" destId="{EE8CD75A-59E0-43F9-9E3F-0C6453B84F9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11940-4094-481C-BFFA-6B8D04B2125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95AE492-712A-4261-8C76-EA63B666D7D2}">
      <dgm:prSet phldrT="[Teks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400" dirty="0">
              <a:solidFill>
                <a:schemeClr val="tx1"/>
              </a:solidFill>
            </a:rPr>
            <a:t>Roczny plan pracy</a:t>
          </a:r>
        </a:p>
      </dgm:t>
    </dgm:pt>
    <dgm:pt modelId="{7BF83A95-4543-4EE0-A1B1-1FA6A1679F40}" type="parTrans" cxnId="{5511E967-3D65-4393-B575-2B9E7CB4E83A}">
      <dgm:prSet/>
      <dgm:spPr/>
      <dgm:t>
        <a:bodyPr/>
        <a:lstStyle/>
        <a:p>
          <a:endParaRPr lang="pl-PL"/>
        </a:p>
      </dgm:t>
    </dgm:pt>
    <dgm:pt modelId="{FD8BF67B-4CB2-407E-9E67-BA191498D5D3}" type="sibTrans" cxnId="{5511E967-3D65-4393-B575-2B9E7CB4E83A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DA76E0A1-BC78-4900-98BC-BFD671C85AB6}">
      <dgm:prSet phldrT="[Teks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400" dirty="0">
              <a:solidFill>
                <a:schemeClr val="tx1"/>
              </a:solidFill>
            </a:rPr>
            <a:t>Plan miesięczny</a:t>
          </a:r>
        </a:p>
      </dgm:t>
    </dgm:pt>
    <dgm:pt modelId="{224C5011-4244-4582-A46A-4C5FCFEBD023}" type="parTrans" cxnId="{B9D3F0C1-2328-4902-A94C-33DD25F95E4D}">
      <dgm:prSet/>
      <dgm:spPr/>
      <dgm:t>
        <a:bodyPr/>
        <a:lstStyle/>
        <a:p>
          <a:endParaRPr lang="pl-PL"/>
        </a:p>
      </dgm:t>
    </dgm:pt>
    <dgm:pt modelId="{E449FDA0-1400-4E85-AAFE-1C0393F87D90}" type="sibTrans" cxnId="{B9D3F0C1-2328-4902-A94C-33DD25F95E4D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F13F22CA-1DFC-4B82-B659-768B5821E95C}">
      <dgm:prSet phldrT="[Teks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400" dirty="0">
              <a:solidFill>
                <a:schemeClr val="tx1"/>
              </a:solidFill>
            </a:rPr>
            <a:t>Planowanie tygodniowe</a:t>
          </a:r>
        </a:p>
      </dgm:t>
    </dgm:pt>
    <dgm:pt modelId="{917BFF75-476E-479F-B917-E918D7B544EB}" type="parTrans" cxnId="{26E00E37-28B1-435B-9FA6-24DBEDACD966}">
      <dgm:prSet/>
      <dgm:spPr/>
      <dgm:t>
        <a:bodyPr/>
        <a:lstStyle/>
        <a:p>
          <a:endParaRPr lang="pl-PL"/>
        </a:p>
      </dgm:t>
    </dgm:pt>
    <dgm:pt modelId="{72E9EECB-5248-4ECF-958B-EF384F19E448}" type="sibTrans" cxnId="{26E00E37-28B1-435B-9FA6-24DBEDACD966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11C1F255-D3D4-4D8A-A8BC-EC7BA836DDC2}">
      <dgm:prSet phldrT="[Tekst]" custT="1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pl-PL" sz="2400" dirty="0">
              <a:solidFill>
                <a:schemeClr val="tx1"/>
              </a:solidFill>
            </a:rPr>
            <a:t>Planowanie dzienne</a:t>
          </a:r>
        </a:p>
      </dgm:t>
    </dgm:pt>
    <dgm:pt modelId="{A1E54640-77ED-4B89-A901-9C67E5A04266}" type="parTrans" cxnId="{40F54D76-07BD-417C-8285-FC5CA17AEECB}">
      <dgm:prSet/>
      <dgm:spPr/>
      <dgm:t>
        <a:bodyPr/>
        <a:lstStyle/>
        <a:p>
          <a:endParaRPr lang="pl-PL"/>
        </a:p>
      </dgm:t>
    </dgm:pt>
    <dgm:pt modelId="{67497F11-730C-48B0-B394-C13F91535440}" type="sibTrans" cxnId="{40F54D76-07BD-417C-8285-FC5CA17AEECB}">
      <dgm:prSet/>
      <dgm:spPr/>
      <dgm:t>
        <a:bodyPr/>
        <a:lstStyle/>
        <a:p>
          <a:endParaRPr lang="pl-PL"/>
        </a:p>
      </dgm:t>
    </dgm:pt>
    <dgm:pt modelId="{67418936-0168-4C0B-97B0-C2C5C9CD3885}" type="pres">
      <dgm:prSet presAssocID="{98D11940-4094-481C-BFFA-6B8D04B21258}" presName="diagram" presStyleCnt="0">
        <dgm:presLayoutVars>
          <dgm:dir/>
          <dgm:resizeHandles val="exact"/>
        </dgm:presLayoutVars>
      </dgm:prSet>
      <dgm:spPr/>
    </dgm:pt>
    <dgm:pt modelId="{A99B8AE6-62CE-47F1-93BE-E0778E775720}" type="pres">
      <dgm:prSet presAssocID="{C95AE492-712A-4261-8C76-EA63B666D7D2}" presName="node" presStyleLbl="node1" presStyleIdx="0" presStyleCnt="4">
        <dgm:presLayoutVars>
          <dgm:bulletEnabled val="1"/>
        </dgm:presLayoutVars>
      </dgm:prSet>
      <dgm:spPr/>
    </dgm:pt>
    <dgm:pt modelId="{09C54FA9-13E1-40C2-A093-EBB26AFBCE09}" type="pres">
      <dgm:prSet presAssocID="{FD8BF67B-4CB2-407E-9E67-BA191498D5D3}" presName="sibTrans" presStyleLbl="sibTrans2D1" presStyleIdx="0" presStyleCnt="3"/>
      <dgm:spPr/>
    </dgm:pt>
    <dgm:pt modelId="{984D140D-6D9C-4CEA-A8E7-B04980287F5C}" type="pres">
      <dgm:prSet presAssocID="{FD8BF67B-4CB2-407E-9E67-BA191498D5D3}" presName="connectorText" presStyleLbl="sibTrans2D1" presStyleIdx="0" presStyleCnt="3"/>
      <dgm:spPr/>
    </dgm:pt>
    <dgm:pt modelId="{E3172D33-FEB1-4997-A202-338525A3EFD5}" type="pres">
      <dgm:prSet presAssocID="{DA76E0A1-BC78-4900-98BC-BFD671C85AB6}" presName="node" presStyleLbl="node1" presStyleIdx="1" presStyleCnt="4">
        <dgm:presLayoutVars>
          <dgm:bulletEnabled val="1"/>
        </dgm:presLayoutVars>
      </dgm:prSet>
      <dgm:spPr/>
    </dgm:pt>
    <dgm:pt modelId="{1667EBBA-B4A4-41CC-A724-78D5E7F7B709}" type="pres">
      <dgm:prSet presAssocID="{E449FDA0-1400-4E85-AAFE-1C0393F87D90}" presName="sibTrans" presStyleLbl="sibTrans2D1" presStyleIdx="1" presStyleCnt="3"/>
      <dgm:spPr/>
    </dgm:pt>
    <dgm:pt modelId="{F1A7E21A-8E1D-48A1-B2E6-B93D56BC4F2D}" type="pres">
      <dgm:prSet presAssocID="{E449FDA0-1400-4E85-AAFE-1C0393F87D90}" presName="connectorText" presStyleLbl="sibTrans2D1" presStyleIdx="1" presStyleCnt="3"/>
      <dgm:spPr/>
    </dgm:pt>
    <dgm:pt modelId="{13272B23-AE25-44DB-AE43-AA98748B1A73}" type="pres">
      <dgm:prSet presAssocID="{F13F22CA-1DFC-4B82-B659-768B5821E95C}" presName="node" presStyleLbl="node1" presStyleIdx="2" presStyleCnt="4">
        <dgm:presLayoutVars>
          <dgm:bulletEnabled val="1"/>
        </dgm:presLayoutVars>
      </dgm:prSet>
      <dgm:spPr/>
    </dgm:pt>
    <dgm:pt modelId="{F379A3BD-40CB-4337-8BA7-841F462C0BC6}" type="pres">
      <dgm:prSet presAssocID="{72E9EECB-5248-4ECF-958B-EF384F19E448}" presName="sibTrans" presStyleLbl="sibTrans2D1" presStyleIdx="2" presStyleCnt="3"/>
      <dgm:spPr/>
    </dgm:pt>
    <dgm:pt modelId="{0B411AE7-C879-40EE-BBA3-58FF40DC877B}" type="pres">
      <dgm:prSet presAssocID="{72E9EECB-5248-4ECF-958B-EF384F19E448}" presName="connectorText" presStyleLbl="sibTrans2D1" presStyleIdx="2" presStyleCnt="3"/>
      <dgm:spPr/>
    </dgm:pt>
    <dgm:pt modelId="{B474563B-619E-4607-9050-9F1327FEB763}" type="pres">
      <dgm:prSet presAssocID="{11C1F255-D3D4-4D8A-A8BC-EC7BA836DDC2}" presName="node" presStyleLbl="node1" presStyleIdx="3" presStyleCnt="4">
        <dgm:presLayoutVars>
          <dgm:bulletEnabled val="1"/>
        </dgm:presLayoutVars>
      </dgm:prSet>
      <dgm:spPr/>
    </dgm:pt>
  </dgm:ptLst>
  <dgm:cxnLst>
    <dgm:cxn modelId="{75232810-C140-4D7C-9361-371D087272B1}" type="presOf" srcId="{72E9EECB-5248-4ECF-958B-EF384F19E448}" destId="{F379A3BD-40CB-4337-8BA7-841F462C0BC6}" srcOrd="0" destOrd="0" presId="urn:microsoft.com/office/officeart/2005/8/layout/process5"/>
    <dgm:cxn modelId="{8C629D17-E349-46F2-A796-3C0F8B0F344D}" type="presOf" srcId="{11C1F255-D3D4-4D8A-A8BC-EC7BA836DDC2}" destId="{B474563B-619E-4607-9050-9F1327FEB763}" srcOrd="0" destOrd="0" presId="urn:microsoft.com/office/officeart/2005/8/layout/process5"/>
    <dgm:cxn modelId="{952A3429-41AE-4EA3-BA71-7BE5337E0200}" type="presOf" srcId="{FD8BF67B-4CB2-407E-9E67-BA191498D5D3}" destId="{09C54FA9-13E1-40C2-A093-EBB26AFBCE09}" srcOrd="0" destOrd="0" presId="urn:microsoft.com/office/officeart/2005/8/layout/process5"/>
    <dgm:cxn modelId="{26E00E37-28B1-435B-9FA6-24DBEDACD966}" srcId="{98D11940-4094-481C-BFFA-6B8D04B21258}" destId="{F13F22CA-1DFC-4B82-B659-768B5821E95C}" srcOrd="2" destOrd="0" parTransId="{917BFF75-476E-479F-B917-E918D7B544EB}" sibTransId="{72E9EECB-5248-4ECF-958B-EF384F19E448}"/>
    <dgm:cxn modelId="{9D7EFF37-B2B8-4C1D-B1BE-8121B83F3B7E}" type="presOf" srcId="{E449FDA0-1400-4E85-AAFE-1C0393F87D90}" destId="{1667EBBA-B4A4-41CC-A724-78D5E7F7B709}" srcOrd="0" destOrd="0" presId="urn:microsoft.com/office/officeart/2005/8/layout/process5"/>
    <dgm:cxn modelId="{5511E967-3D65-4393-B575-2B9E7CB4E83A}" srcId="{98D11940-4094-481C-BFFA-6B8D04B21258}" destId="{C95AE492-712A-4261-8C76-EA63B666D7D2}" srcOrd="0" destOrd="0" parTransId="{7BF83A95-4543-4EE0-A1B1-1FA6A1679F40}" sibTransId="{FD8BF67B-4CB2-407E-9E67-BA191498D5D3}"/>
    <dgm:cxn modelId="{40F54D76-07BD-417C-8285-FC5CA17AEECB}" srcId="{98D11940-4094-481C-BFFA-6B8D04B21258}" destId="{11C1F255-D3D4-4D8A-A8BC-EC7BA836DDC2}" srcOrd="3" destOrd="0" parTransId="{A1E54640-77ED-4B89-A901-9C67E5A04266}" sibTransId="{67497F11-730C-48B0-B394-C13F91535440}"/>
    <dgm:cxn modelId="{6DECF782-517B-4672-B0C0-AAA0EE457094}" type="presOf" srcId="{F13F22CA-1DFC-4B82-B659-768B5821E95C}" destId="{13272B23-AE25-44DB-AE43-AA98748B1A73}" srcOrd="0" destOrd="0" presId="urn:microsoft.com/office/officeart/2005/8/layout/process5"/>
    <dgm:cxn modelId="{FB448584-8E9C-449B-97FE-3099D3313357}" type="presOf" srcId="{72E9EECB-5248-4ECF-958B-EF384F19E448}" destId="{0B411AE7-C879-40EE-BBA3-58FF40DC877B}" srcOrd="1" destOrd="0" presId="urn:microsoft.com/office/officeart/2005/8/layout/process5"/>
    <dgm:cxn modelId="{CF63B686-B8D9-4BB3-AD68-8878ECF4602E}" type="presOf" srcId="{C95AE492-712A-4261-8C76-EA63B666D7D2}" destId="{A99B8AE6-62CE-47F1-93BE-E0778E775720}" srcOrd="0" destOrd="0" presId="urn:microsoft.com/office/officeart/2005/8/layout/process5"/>
    <dgm:cxn modelId="{5078418A-20F0-4C73-8339-C5E086D395C5}" type="presOf" srcId="{DA76E0A1-BC78-4900-98BC-BFD671C85AB6}" destId="{E3172D33-FEB1-4997-A202-338525A3EFD5}" srcOrd="0" destOrd="0" presId="urn:microsoft.com/office/officeart/2005/8/layout/process5"/>
    <dgm:cxn modelId="{97D51493-701C-47D4-8D6E-FB6C4570E3DD}" type="presOf" srcId="{E449FDA0-1400-4E85-AAFE-1C0393F87D90}" destId="{F1A7E21A-8E1D-48A1-B2E6-B93D56BC4F2D}" srcOrd="1" destOrd="0" presId="urn:microsoft.com/office/officeart/2005/8/layout/process5"/>
    <dgm:cxn modelId="{B9D3F0C1-2328-4902-A94C-33DD25F95E4D}" srcId="{98D11940-4094-481C-BFFA-6B8D04B21258}" destId="{DA76E0A1-BC78-4900-98BC-BFD671C85AB6}" srcOrd="1" destOrd="0" parTransId="{224C5011-4244-4582-A46A-4C5FCFEBD023}" sibTransId="{E449FDA0-1400-4E85-AAFE-1C0393F87D90}"/>
    <dgm:cxn modelId="{4CBB5FD1-B98E-4135-8368-2F9FD6C9A564}" type="presOf" srcId="{98D11940-4094-481C-BFFA-6B8D04B21258}" destId="{67418936-0168-4C0B-97B0-C2C5C9CD3885}" srcOrd="0" destOrd="0" presId="urn:microsoft.com/office/officeart/2005/8/layout/process5"/>
    <dgm:cxn modelId="{BB23F5FE-CB7E-450B-92C2-E257323EEA2F}" type="presOf" srcId="{FD8BF67B-4CB2-407E-9E67-BA191498D5D3}" destId="{984D140D-6D9C-4CEA-A8E7-B04980287F5C}" srcOrd="1" destOrd="0" presId="urn:microsoft.com/office/officeart/2005/8/layout/process5"/>
    <dgm:cxn modelId="{BA1C0E4B-20B0-46D4-AA3F-8759E02D6266}" type="presParOf" srcId="{67418936-0168-4C0B-97B0-C2C5C9CD3885}" destId="{A99B8AE6-62CE-47F1-93BE-E0778E775720}" srcOrd="0" destOrd="0" presId="urn:microsoft.com/office/officeart/2005/8/layout/process5"/>
    <dgm:cxn modelId="{BA51B364-4887-465A-A766-D0F12F554191}" type="presParOf" srcId="{67418936-0168-4C0B-97B0-C2C5C9CD3885}" destId="{09C54FA9-13E1-40C2-A093-EBB26AFBCE09}" srcOrd="1" destOrd="0" presId="urn:microsoft.com/office/officeart/2005/8/layout/process5"/>
    <dgm:cxn modelId="{DE0E5FDF-C85A-4AF8-9F32-E6F5E0F64F76}" type="presParOf" srcId="{09C54FA9-13E1-40C2-A093-EBB26AFBCE09}" destId="{984D140D-6D9C-4CEA-A8E7-B04980287F5C}" srcOrd="0" destOrd="0" presId="urn:microsoft.com/office/officeart/2005/8/layout/process5"/>
    <dgm:cxn modelId="{882C0FF2-3347-459D-985A-68A633192C5C}" type="presParOf" srcId="{67418936-0168-4C0B-97B0-C2C5C9CD3885}" destId="{E3172D33-FEB1-4997-A202-338525A3EFD5}" srcOrd="2" destOrd="0" presId="urn:microsoft.com/office/officeart/2005/8/layout/process5"/>
    <dgm:cxn modelId="{5C710C7A-0699-41B1-90AD-08B23BEDF3D5}" type="presParOf" srcId="{67418936-0168-4C0B-97B0-C2C5C9CD3885}" destId="{1667EBBA-B4A4-41CC-A724-78D5E7F7B709}" srcOrd="3" destOrd="0" presId="urn:microsoft.com/office/officeart/2005/8/layout/process5"/>
    <dgm:cxn modelId="{CA12F12C-CB82-4C62-AE81-DF7E5665600A}" type="presParOf" srcId="{1667EBBA-B4A4-41CC-A724-78D5E7F7B709}" destId="{F1A7E21A-8E1D-48A1-B2E6-B93D56BC4F2D}" srcOrd="0" destOrd="0" presId="urn:microsoft.com/office/officeart/2005/8/layout/process5"/>
    <dgm:cxn modelId="{CC56E9D3-F22B-4294-B520-00139934ACFF}" type="presParOf" srcId="{67418936-0168-4C0B-97B0-C2C5C9CD3885}" destId="{13272B23-AE25-44DB-AE43-AA98748B1A73}" srcOrd="4" destOrd="0" presId="urn:microsoft.com/office/officeart/2005/8/layout/process5"/>
    <dgm:cxn modelId="{E43EED72-FE06-453D-85E9-C35A5F9F2917}" type="presParOf" srcId="{67418936-0168-4C0B-97B0-C2C5C9CD3885}" destId="{F379A3BD-40CB-4337-8BA7-841F462C0BC6}" srcOrd="5" destOrd="0" presId="urn:microsoft.com/office/officeart/2005/8/layout/process5"/>
    <dgm:cxn modelId="{250656E7-9AC2-4CF9-BF21-6340B84B7506}" type="presParOf" srcId="{F379A3BD-40CB-4337-8BA7-841F462C0BC6}" destId="{0B411AE7-C879-40EE-BBA3-58FF40DC877B}" srcOrd="0" destOrd="0" presId="urn:microsoft.com/office/officeart/2005/8/layout/process5"/>
    <dgm:cxn modelId="{1F070845-DB05-4E3B-94AB-D81374AB41D1}" type="presParOf" srcId="{67418936-0168-4C0B-97B0-C2C5C9CD3885}" destId="{B474563B-619E-4607-9050-9F1327FEB76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EC58C-D1EA-4E6E-B810-2BED697E2FF5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Podstawa programowa wychowania przedszkolnego</a:t>
          </a:r>
        </a:p>
      </dsp:txBody>
      <dsp:txXfrm rot="5400000">
        <a:off x="1323" y="1295299"/>
        <a:ext cx="2431107" cy="1473398"/>
      </dsp:txXfrm>
    </dsp:sp>
    <dsp:sp modelId="{EE8CD75A-59E0-43F9-9E3F-0C6453B84F98}">
      <dsp:nvSpPr>
        <dsp:cNvPr id="0" name=""/>
        <dsp:cNvSpPr/>
      </dsp:nvSpPr>
      <dsp:spPr>
        <a:xfrm rot="5400000">
          <a:off x="3149203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Program wychowania przedszkolnego</a:t>
          </a:r>
        </a:p>
      </dsp:txBody>
      <dsp:txXfrm rot="-5400000">
        <a:off x="3664893" y="1295300"/>
        <a:ext cx="2431107" cy="1473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B8AE6-62CE-47F1-93BE-E0778E775720}">
      <dsp:nvSpPr>
        <dsp:cNvPr id="0" name=""/>
        <dsp:cNvSpPr/>
      </dsp:nvSpPr>
      <dsp:spPr>
        <a:xfrm>
          <a:off x="381610" y="2788"/>
          <a:ext cx="2825241" cy="169514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Roczny plan pracy</a:t>
          </a:r>
        </a:p>
      </dsp:txBody>
      <dsp:txXfrm>
        <a:off x="431259" y="52437"/>
        <a:ext cx="2725943" cy="1595846"/>
      </dsp:txXfrm>
    </dsp:sp>
    <dsp:sp modelId="{09C54FA9-13E1-40C2-A093-EBB26AFBCE09}">
      <dsp:nvSpPr>
        <dsp:cNvPr id="0" name=""/>
        <dsp:cNvSpPr/>
      </dsp:nvSpPr>
      <dsp:spPr>
        <a:xfrm>
          <a:off x="3455472" y="500030"/>
          <a:ext cx="598951" cy="700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3455472" y="640162"/>
        <a:ext cx="419266" cy="420395"/>
      </dsp:txXfrm>
    </dsp:sp>
    <dsp:sp modelId="{E3172D33-FEB1-4997-A202-338525A3EFD5}">
      <dsp:nvSpPr>
        <dsp:cNvPr id="0" name=""/>
        <dsp:cNvSpPr/>
      </dsp:nvSpPr>
      <dsp:spPr>
        <a:xfrm>
          <a:off x="4336948" y="2788"/>
          <a:ext cx="2825241" cy="169514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Plan miesięczny</a:t>
          </a:r>
        </a:p>
      </dsp:txBody>
      <dsp:txXfrm>
        <a:off x="4386597" y="52437"/>
        <a:ext cx="2725943" cy="1595846"/>
      </dsp:txXfrm>
    </dsp:sp>
    <dsp:sp modelId="{1667EBBA-B4A4-41CC-A724-78D5E7F7B709}">
      <dsp:nvSpPr>
        <dsp:cNvPr id="0" name=""/>
        <dsp:cNvSpPr/>
      </dsp:nvSpPr>
      <dsp:spPr>
        <a:xfrm rot="5400000">
          <a:off x="5450093" y="1895700"/>
          <a:ext cx="598951" cy="700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 rot="-5400000">
        <a:off x="5539372" y="1946554"/>
        <a:ext cx="420395" cy="419266"/>
      </dsp:txXfrm>
    </dsp:sp>
    <dsp:sp modelId="{13272B23-AE25-44DB-AE43-AA98748B1A73}">
      <dsp:nvSpPr>
        <dsp:cNvPr id="0" name=""/>
        <dsp:cNvSpPr/>
      </dsp:nvSpPr>
      <dsp:spPr>
        <a:xfrm>
          <a:off x="4336948" y="2828029"/>
          <a:ext cx="2825241" cy="169514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Planowanie tygodniowe</a:t>
          </a:r>
        </a:p>
      </dsp:txBody>
      <dsp:txXfrm>
        <a:off x="4386597" y="2877678"/>
        <a:ext cx="2725943" cy="1595846"/>
      </dsp:txXfrm>
    </dsp:sp>
    <dsp:sp modelId="{F379A3BD-40CB-4337-8BA7-841F462C0BC6}">
      <dsp:nvSpPr>
        <dsp:cNvPr id="0" name=""/>
        <dsp:cNvSpPr/>
      </dsp:nvSpPr>
      <dsp:spPr>
        <a:xfrm rot="10800000">
          <a:off x="3489375" y="3325272"/>
          <a:ext cx="598951" cy="700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 rot="10800000">
        <a:off x="3669060" y="3465404"/>
        <a:ext cx="419266" cy="420395"/>
      </dsp:txXfrm>
    </dsp:sp>
    <dsp:sp modelId="{B474563B-619E-4607-9050-9F1327FEB763}">
      <dsp:nvSpPr>
        <dsp:cNvPr id="0" name=""/>
        <dsp:cNvSpPr/>
      </dsp:nvSpPr>
      <dsp:spPr>
        <a:xfrm>
          <a:off x="381610" y="2828029"/>
          <a:ext cx="2825241" cy="169514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Planowanie dzienne</a:t>
          </a:r>
        </a:p>
      </dsp:txBody>
      <dsp:txXfrm>
        <a:off x="431259" y="2877678"/>
        <a:ext cx="2725943" cy="1595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FCC5C9F0-5955-16D8-1B67-37A13B77E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5116B03-718A-6C71-65D4-7B60F50C7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D63F63A-06FF-E88E-458B-671CCFCD1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0D402EF-6259-9462-89B2-45AB24E8A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fld id="{6A754E2D-5E3D-4779-85C5-546E09165D5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997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19C268-AAC8-90BD-00AC-46648316ED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1BDCE2-CC37-CBE2-4C0B-D9DB4F970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7EE978-9E73-9492-2D39-5F343CD6E3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563F6-23D4-4389-9ABB-03B04E619A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254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18859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505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14E167-B664-D3F1-C114-EB8D1BB9E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545BEE-56C7-F8BC-8451-0B65BA6D0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24BC0B-EA54-5806-16EC-97E1CD94C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152B0-6B20-4A28-8B53-E9B19591CA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4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522E46-463C-524B-F475-2C234DD33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60434-EBBF-0D9B-9250-F61B94123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92CB41-5C1C-6619-FC51-A24168185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D6550-7C47-44D4-83C8-6E78F7D748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261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DCB47A-452A-3DC9-DC60-B3F84B359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DCD989-53BF-5DBD-9ADE-087430762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ACCDA-A644-BD45-908A-640F4669F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65E2B-4B15-4B65-8ECF-0928280D041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17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F33241-EB9F-3358-E531-CFA3C6BDC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7A6C2-A4AE-6793-1E64-029422CE2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927F54-EA5A-C9FF-1784-96101FD43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8FF47-5E88-4A06-9EF0-E7E3BB9FD9B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23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834BDD-58AC-4364-2563-643E4E41A7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68A19D-7586-6C9F-C924-87504FDA4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0DF879-5271-FBD9-837E-2FA1BB3DB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237AA-3D59-4478-BC88-B63240C13C5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17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7616DA-9F57-720B-0099-AA7481C69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C31E88-98CE-3700-3FF5-324D8E29B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B12816-A94C-C0C3-AD41-5B0DF5833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C402B-C043-4771-9E27-0114127521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243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23105E-8612-0964-21E1-9D34007E9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3A9BB0-36A5-ED38-60BD-E811C2369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68C4E6-EE76-91EC-52D2-3C0E37FAD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2B2AA-7D63-4539-8703-D166D72C8A5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590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9A1F92-5A65-152F-59C0-85778D131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00119-3115-CFD4-8DC5-60E4F2479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9DD2C7-3774-D92B-0833-42A987C70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7CEB4-7748-4E8E-BCF0-E1C85DB4DD8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248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641C5-8BE3-9581-558F-1F0C412E8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0905A8-C918-4ABF-4759-014ADC184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3F11CE-873E-D7A3-997A-5B726043A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7977F-7829-4A66-870D-A84B876E55F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22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C9281424-1B9D-7E6A-7D7A-4F460A2E7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8A39291-2949-9500-4049-3F2369BEF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49AC777-CB17-5C09-C7E5-BC1C6AE39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0CD93C7-45EC-9FC7-6AB6-4A69077371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47CBAC-F8F8-8D51-1972-28B13ACD97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696CE4-969E-B02C-79C8-9BD5A538EB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552B6C6B-7D66-4E74-BA64-FF58ACFFF1A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64D14-AF04-A7B3-6980-B81F7523A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0348"/>
            <a:ext cx="7772400" cy="1470025"/>
          </a:xfrm>
        </p:spPr>
        <p:txBody>
          <a:bodyPr/>
          <a:lstStyle/>
          <a:p>
            <a:r>
              <a:rPr lang="pl-PL" i="1" dirty="0"/>
              <a:t>Metodyka wychowania przedszkolnego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FE9BDB-18E8-B5A3-0D98-8FBDAD8A7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26892"/>
            <a:ext cx="6400800" cy="2616696"/>
          </a:xfrm>
        </p:spPr>
        <p:txBody>
          <a:bodyPr/>
          <a:lstStyle/>
          <a:p>
            <a:r>
              <a:rPr lang="pl-PL" dirty="0"/>
              <a:t>Renata Pietras-Pacynko</a:t>
            </a:r>
          </a:p>
          <a:p>
            <a:r>
              <a:rPr lang="pl-PL" dirty="0">
                <a:solidFill>
                  <a:srgbClr val="0070C0"/>
                </a:solidFill>
              </a:rPr>
              <a:t>doradca metodyczny wychowania przedszkolnego</a:t>
            </a:r>
          </a:p>
          <a:p>
            <a:r>
              <a:rPr lang="pl-PL" b="1" dirty="0">
                <a:solidFill>
                  <a:srgbClr val="0070C0"/>
                </a:solidFill>
              </a:rPr>
              <a:t>renata.pietras@cen.edu.pl</a:t>
            </a:r>
          </a:p>
        </p:txBody>
      </p:sp>
    </p:spTree>
    <p:extLst>
      <p:ext uri="{BB962C8B-B14F-4D97-AF65-F5344CB8AC3E}">
        <p14:creationId xmlns:p14="http://schemas.microsoft.com/office/powerpoint/2010/main" val="45874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55E9C-B451-0AE5-D23D-52A55EFF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Zajęcia umuzykalniające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8C665E-B5FB-AD53-6730-1C06A7425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1"/>
                </a:solidFill>
              </a:rPr>
              <a:t>Wychowanie muzyczne powinno opierać się na następujących formach aktywności dzieci: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pl-PL" altLang="pl-PL" sz="2400" b="1" dirty="0">
                <a:solidFill>
                  <a:srgbClr val="7030A0"/>
                </a:solidFill>
              </a:rPr>
              <a:t>Śpiew i mowa.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pl-PL" altLang="pl-PL" sz="2400" b="1" dirty="0">
                <a:solidFill>
                  <a:srgbClr val="7030A0"/>
                </a:solidFill>
              </a:rPr>
              <a:t>Ruch przy muzyce.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pl-PL" altLang="pl-PL" sz="2400" b="1" dirty="0">
                <a:solidFill>
                  <a:srgbClr val="7030A0"/>
                </a:solidFill>
              </a:rPr>
              <a:t>Gra na instrumentach, aktywne słuchanie muzyki.</a:t>
            </a:r>
          </a:p>
          <a:p>
            <a:pPr marL="0" indent="0">
              <a:spcBef>
                <a:spcPct val="0"/>
              </a:spcBef>
              <a:buNone/>
            </a:pPr>
            <a:r>
              <a:rPr lang="pl-PL" sz="2400" dirty="0">
                <a:solidFill>
                  <a:schemeClr val="tx1"/>
                </a:solidFill>
              </a:rPr>
              <a:t>W jednym zajęciu powinny być wprowadzone, co najmniej </a:t>
            </a:r>
            <a:r>
              <a:rPr lang="pl-PL" sz="2400" b="1" dirty="0">
                <a:solidFill>
                  <a:srgbClr val="7030A0"/>
                </a:solidFill>
              </a:rPr>
              <a:t>trzy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wymienione formy.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67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42935F-77C7-149B-E639-89869BE2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332656"/>
            <a:ext cx="7543800" cy="6192688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Naukę gry rozpoczynamy od: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- grzechotki lub kołatki (ruch ręki przypomina klaskanie)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- następne będą instrumenty perkusyjne uderzane palcami prawej dłoni (bębenek, tamburyn)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- po nich instrumenty o stosunkowo dużej powierzchni uderzanej pałeczką (bębenek, pojedynczy talerz)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- dalej trójkąt i talerze podwójne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- wreszcie instrumenty wymagające umiejętności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trafienia pałeczką w określone płytki a więc dzwonki.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sz="2400" b="1" dirty="0">
                <a:solidFill>
                  <a:srgbClr val="C00000"/>
                </a:solidFill>
              </a:rPr>
              <a:t>W młodszych grupach należy wprowadzać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pl-PL" sz="2400" b="1" dirty="0">
                <a:solidFill>
                  <a:srgbClr val="C00000"/>
                </a:solidFill>
              </a:rPr>
              <a:t>wyłącznie muzykę żywą, </a:t>
            </a:r>
            <a:br>
              <a:rPr lang="pl-PL" sz="2400" b="1" dirty="0">
                <a:solidFill>
                  <a:srgbClr val="C00000"/>
                </a:solidFill>
              </a:rPr>
            </a:br>
            <a:r>
              <a:rPr lang="pl-PL" sz="2400" b="1" dirty="0">
                <a:solidFill>
                  <a:srgbClr val="C00000"/>
                </a:solidFill>
              </a:rPr>
              <a:t>umożliwiającą bezpośredni kontakt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pl-PL" sz="2400" b="1" dirty="0">
                <a:solidFill>
                  <a:srgbClr val="C00000"/>
                </a:solidFill>
              </a:rPr>
              <a:t>z wykonawcą i instrumentem.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58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0B823C-F7C1-C054-060A-C9883075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562074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5941A8-8390-3AD8-8726-9F451791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36712"/>
            <a:ext cx="7821488" cy="5616624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FF0000"/>
                </a:solidFill>
              </a:rPr>
              <a:t>Ćwiczenia poranne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Głównym zadaniem ćwiczeń porannych jest :</a:t>
            </a:r>
            <a:b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zorganizowanie i zdyscyplinowanie grupy, </a:t>
            </a:r>
            <a:b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przejście w sposób uporządkowany ze swobodnej dowolnej zabawy do czynności i zabaw grupowych, </a:t>
            </a:r>
            <a:b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ożywienie i wytworzenie miłego, pogodnego, radosnego nastroju, </a:t>
            </a:r>
            <a:b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wyrobienie umiejętności sprawnego i estetycznego poruszania się, </a:t>
            </a:r>
            <a:b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pobudzenie układu krwionośnego i oddechowego do intensywniejszego działania.</a:t>
            </a:r>
          </a:p>
          <a:p>
            <a:pPr marL="0" indent="0" algn="ctr">
              <a:buNone/>
            </a:pP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Ćwiczenia poranne przeprowadza się z dziećmi przed śniadaniem. </a:t>
            </a:r>
            <a:b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Czas trwania ćwiczeń jest krótki, wynosi około 5 minut, </a:t>
            </a:r>
            <a:b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zależnie od sytuacji, nastroju dzieci.</a:t>
            </a:r>
            <a:endParaRPr lang="pl-PL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856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BAF6EE-C7F3-A7FE-133E-063CEC0D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6632"/>
            <a:ext cx="7543800" cy="507342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Ćwiczenia gimnastyczne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Dzieci ćwiczą w odpowiednim stroju. Ten sam zestaw ćwiczeń powtarzający się w ciągu 2 tygodni, dwa razy w tygodniu, składa się z trzech części:</a:t>
            </a:r>
            <a:endParaRPr lang="pl-PL" sz="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pl-PL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Część wstępna:</a:t>
            </a:r>
            <a:r>
              <a:rPr lang="pl-PL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Zabawa lub ćwiczenie orientacyjno – porządkowe.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uruchamiające duże grupy mięśniowe.</a:t>
            </a: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3299460" algn="l"/>
              </a:tabLst>
            </a:pPr>
            <a:r>
              <a:rPr lang="pl-PL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Część główna: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kształtujące tułowia i w płaszczyźnie strzałkowej – skłony w przód i w tył, wzmacniające mięśnie grzbietu.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kształtujące tułowia w płaszczyźnie czołowej – skłony boczne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mięśni brzucha lub zabawa na czworakach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lub zabawa z elementem równowagi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Zabawa bieżna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tułowia – skręty lub skrętoskłony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Rzuty, wspinanie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Podskoki lub skoki.</a:t>
            </a: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3299460" algn="l"/>
              </a:tabLst>
            </a:pPr>
            <a:r>
              <a:rPr lang="pl-PL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Część końcowa: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wyprostne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przeciw płaskiej stopie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Zabawa lub ćwiczenie o nieznacznym ruchu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3299460" algn="l"/>
              </a:tabLst>
            </a:pPr>
            <a:r>
              <a:rPr lang="pl-PL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rytmu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3299460" algn="l"/>
              </a:tabLst>
            </a:pPr>
            <a:endParaRPr lang="pl-PL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7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970EA8-CA2E-4ACF-65CA-5E16E67D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778098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Edukacja matematyczna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6636A6-7690-4714-4FCB-B51978D54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52736"/>
            <a:ext cx="7543800" cy="5073427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Kształtowanie pojęć i operacji matematycznych przebiega przez następujące etapy: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Kształtowanie pojęć dotyczących położenia przedmiotów w stosunku do innych przedmiotów oraz określanie kierunku w przestrzeni,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Określanie wielkości przedmiotów – porównywanie cech wielkościowych,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Zapoznawanie z podstawowymi figurami geometrycznymi,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Wyodrębnianie i tworzenie zbiorów,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Kształtowanie pojęcia liczby elementów zbioru – przygotowanie do wprowadzenia liczby,</a:t>
            </a:r>
          </a:p>
          <a:p>
            <a:pPr>
              <a:buFontTx/>
              <a:buChar char="-"/>
            </a:pPr>
            <a:r>
              <a:rPr lang="pl-PL" sz="1800" dirty="0">
                <a:solidFill>
                  <a:schemeClr val="tx1"/>
                </a:solidFill>
              </a:rPr>
              <a:t>Wprowadzenie do arytmetyki liczb naturalnych.</a:t>
            </a:r>
          </a:p>
        </p:txBody>
      </p:sp>
    </p:spTree>
    <p:extLst>
      <p:ext uri="{BB962C8B-B14F-4D97-AF65-F5344CB8AC3E}">
        <p14:creationId xmlns:p14="http://schemas.microsoft.com/office/powerpoint/2010/main" val="327466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463537-B5D0-0CAB-199E-9E35EC05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Edukacja przyrodniczo-ekologiczna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18E579-E725-CDC0-87F8-C23D8884B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66018"/>
            <a:ext cx="7543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</a:rPr>
              <a:t>Obszary edukacji przyrodniczej w przedszkolu: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właściwości ziemi, wody, ognia,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zjawiska pogodowe,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świat roślin i zwierząt,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człowiek,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ekologia,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kosmos (wskazanie Słońca i Księżyca, zjawisko dnia i nocy).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</a:rPr>
              <a:t>Formy i metody rozwijania aktywności dzieci w ramach edukacji przyrodniczo-ekologicznej: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wycieczki i spacery do różnych ekosystemów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badawcze, eksperymenty i bezpośrednie obserwacje podczas wycieczek, w ogrodzie przedszkolnym, w kąciku przyrody i w czasie zajęć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prace hodowlane w kąciku przyrody i w ogrodzie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udział w akcjach ochrony naturalnego środowiska człowieka</a:t>
            </a:r>
          </a:p>
        </p:txBody>
      </p:sp>
    </p:spTree>
    <p:extLst>
      <p:ext uri="{BB962C8B-B14F-4D97-AF65-F5344CB8AC3E}">
        <p14:creationId xmlns:p14="http://schemas.microsoft.com/office/powerpoint/2010/main" val="4160983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62D82-1100-D82C-0862-08CB42B9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6632"/>
            <a:ext cx="7543800" cy="850106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Edukacja plastyczno-techniczna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0A5CAD-2919-B23E-49EF-48B3104CD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836712"/>
            <a:ext cx="7543800" cy="167017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W ramach edukacji plastyczno-technicznej niezbędne jest oprócz percepcji sztuki i ekspresji plastycznej – nauczenie dzieci właściwego posługiwania się narzędziami i materiałami plastycznymi, wdrożenie do utrzymania ładu i bezpiecznego korzystania z narzędzi plastyczno-technicznych.</a:t>
            </a:r>
          </a:p>
          <a:p>
            <a:pPr marL="0" indent="0">
              <a:buNone/>
            </a:pPr>
            <a:endParaRPr lang="pl-PL" sz="2000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3EAA1356-73B2-8C5B-BB73-BE9325E366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8010366"/>
              </p:ext>
            </p:extLst>
          </p:nvPr>
        </p:nvGraphicFramePr>
        <p:xfrm>
          <a:off x="1187624" y="2499925"/>
          <a:ext cx="75438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53525645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2595532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3117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Grupa technik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Techniki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Narzędzia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53409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lepienie i modelowanie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rzeźba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palce, dłonie, dłuta i dłutka, wykałaczki, patyczki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685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płaskorzeźba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3064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konstruowanie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łamanki z papieru, np. samolot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ewentualnie nożyczki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05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origami przestrzenne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palce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0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majsterkowanie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młotek i gwoździe, wkrętak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659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konstruowanie z tworzywa przyrodniczego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szpikulec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2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367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3EAA1356-73B2-8C5B-BB73-BE9325E366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1332787"/>
              </p:ext>
            </p:extLst>
          </p:nvPr>
        </p:nvGraphicFramePr>
        <p:xfrm>
          <a:off x="1115616" y="620688"/>
          <a:ext cx="75438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53525645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2595532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311739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techniki łączone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batik klejowy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pędzelek do kleju, pędzel płaski szeroki, kredki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5340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lepienie i modelowanie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batik świecowy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gruby pędzel do farb, szeroki płaski pędzel do tuszu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685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kolaż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kredki różnego rodzaju, klej, pędzle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3064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działania plastyczne w terenie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kompozycje i układanki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dłonie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05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malowanie na śniegu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grube pędzle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00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rysowanie na piasku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patyk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659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malowanie na folii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pędzle grube i szerokie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2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2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BE61D-2C20-1B4A-8DE3-AA17312D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200" dirty="0">
                <a:solidFill>
                  <a:srgbClr val="7030A0"/>
                </a:solidFill>
              </a:rPr>
              <a:t>Tok metodycznego postępowania przy wprowadzaniu liter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7E777F-741C-9862-053D-71637A299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417638"/>
            <a:ext cx="4581128" cy="5165724"/>
          </a:xfrm>
        </p:spPr>
        <p:txBody>
          <a:bodyPr wrap="square"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1"/>
                </a:solidFill>
              </a:rPr>
              <a:t>1. </a:t>
            </a:r>
            <a:r>
              <a:rPr lang="pl-PL" sz="2000" dirty="0">
                <a:solidFill>
                  <a:schemeClr val="tx1"/>
                </a:solidFill>
              </a:rPr>
              <a:t>Obejrzenie obrazka.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</a:rPr>
              <a:t>Swobodne wypowiedzi dzieci na temat obrazka, nawiązanie do własnych przeżyć i doświadczeń.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1"/>
                </a:solidFill>
              </a:rPr>
              <a:t>2. </a:t>
            </a:r>
            <a:r>
              <a:rPr lang="pl-PL" sz="2000" dirty="0">
                <a:solidFill>
                  <a:schemeClr val="tx1"/>
                </a:solidFill>
              </a:rPr>
              <a:t>Uściślenie treści obrazka.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</a:rPr>
              <a:t>Wyodrębnienie wyrazu podstawowego.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1"/>
                </a:solidFill>
              </a:rPr>
              <a:t>3. </a:t>
            </a:r>
            <a:r>
              <a:rPr lang="pl-PL" sz="2000" dirty="0">
                <a:solidFill>
                  <a:schemeClr val="tx1"/>
                </a:solidFill>
              </a:rPr>
              <a:t>Umieszczenie wyrazu podstawowego pod obrazkiem.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</a:rPr>
              <a:t>Wyszukanie takiego samego wyrazu we własnych zbiorach wyrazów.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1"/>
                </a:solidFill>
              </a:rPr>
              <a:t>4. </a:t>
            </a:r>
            <a:r>
              <a:rPr lang="pl-PL" sz="2000" dirty="0">
                <a:solidFill>
                  <a:schemeClr val="tx1"/>
                </a:solidFill>
              </a:rPr>
              <a:t>Analiza i synteza słuchowa wyrazu zaczynającego się na nową literę.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</a:rPr>
              <a:t>Modelowanie dźwiękowej struktury wyrazu.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chemeClr val="tx1"/>
                </a:solidFill>
              </a:rPr>
              <a:t>5. </a:t>
            </a:r>
            <a:r>
              <a:rPr lang="pl-PL" sz="2000" dirty="0">
                <a:solidFill>
                  <a:schemeClr val="tx1"/>
                </a:solidFill>
              </a:rPr>
              <a:t>Wypełnianie „wzorku”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wypełnienie kolorami (samogłoski i spółgłoski)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uzupełnieni dolnego rzędu znanymi literami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5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C1C645D-9972-820B-CE2C-4E7095C8D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13" y="2708920"/>
            <a:ext cx="2834687" cy="3729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8514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DA1D2-9CEA-D6EA-3C2E-8361918F4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9632" y="1196752"/>
            <a:ext cx="3695700" cy="452596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400" b="1" dirty="0">
                <a:solidFill>
                  <a:schemeClr val="tx1"/>
                </a:solidFill>
              </a:rPr>
              <a:t>6. </a:t>
            </a:r>
            <a:r>
              <a:rPr lang="pl-PL" sz="2400" dirty="0">
                <a:solidFill>
                  <a:schemeClr val="tx1"/>
                </a:solidFill>
              </a:rPr>
              <a:t>Pokaz nowej litery drukowanej wielkiej i małej.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400" dirty="0">
                <a:solidFill>
                  <a:schemeClr val="tx1"/>
                </a:solidFill>
              </a:rPr>
              <a:t>Umieszczenie w „Słowniku obrazkowo-literowym”.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400" b="1" dirty="0">
                <a:solidFill>
                  <a:schemeClr val="tx1"/>
                </a:solidFill>
              </a:rPr>
              <a:t>7. </a:t>
            </a:r>
            <a:r>
              <a:rPr lang="pl-PL" sz="2400" dirty="0">
                <a:solidFill>
                  <a:schemeClr val="tx1"/>
                </a:solidFill>
              </a:rPr>
              <a:t>Uzupełnienie „wzorku” nowa literą.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Uzupełnienie pustego okienka w dolnym rzędzie nowo poznaną literą</a:t>
            </a:r>
          </a:p>
          <a:p>
            <a:pPr marL="0" indent="0">
              <a:lnSpc>
                <a:spcPct val="90000"/>
              </a:lnSpc>
              <a:buNone/>
            </a:pPr>
            <a:endParaRPr lang="pl-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B28EB1B-E731-EF7D-CAD7-C1FB92946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96752"/>
            <a:ext cx="3195848" cy="4205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54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3D8C65-2CD4-2DA7-2E8D-888BE81A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60648"/>
            <a:ext cx="75438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>
                <a:solidFill>
                  <a:srgbClr val="7030A0"/>
                </a:solidFill>
              </a:rPr>
              <a:t>Dokumentacja nauczyciela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57D611A-4C08-37B8-8D85-32F525B133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600511"/>
              </p:ext>
            </p:extLst>
          </p:nvPr>
        </p:nvGraphicFramePr>
        <p:xfrm>
          <a:off x="1524000" y="27945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F4006A10-4C63-6067-584B-E94D84662EB4}"/>
              </a:ext>
            </a:extLst>
          </p:cNvPr>
          <p:cNvSpPr/>
          <p:nvPr/>
        </p:nvSpPr>
        <p:spPr>
          <a:xfrm rot="19146947">
            <a:off x="1946958" y="881771"/>
            <a:ext cx="9784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32FAE7C-F550-C533-1945-33B5C09D8C09}"/>
              </a:ext>
            </a:extLst>
          </p:cNvPr>
          <p:cNvSpPr/>
          <p:nvPr/>
        </p:nvSpPr>
        <p:spPr>
          <a:xfrm>
            <a:off x="1331640" y="1627487"/>
            <a:ext cx="1296144" cy="72139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Dziennik zajęć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8491982-B381-BCA2-3910-31B0C5308F14}"/>
              </a:ext>
            </a:extLst>
          </p:cNvPr>
          <p:cNvSpPr/>
          <p:nvPr/>
        </p:nvSpPr>
        <p:spPr>
          <a:xfrm>
            <a:off x="3275856" y="1916832"/>
            <a:ext cx="1440160" cy="72139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Plan miesięczny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73C20BD-697C-AA22-9B0A-D0033C033249}"/>
              </a:ext>
            </a:extLst>
          </p:cNvPr>
          <p:cNvSpPr/>
          <p:nvPr/>
        </p:nvSpPr>
        <p:spPr>
          <a:xfrm>
            <a:off x="5220072" y="2161565"/>
            <a:ext cx="2088232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Arkusze obserwacji dziecka / diagnoza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6DD270B-C4C1-3B60-79B7-18C98CAA5809}"/>
              </a:ext>
            </a:extLst>
          </p:cNvPr>
          <p:cNvSpPr/>
          <p:nvPr/>
        </p:nvSpPr>
        <p:spPr>
          <a:xfrm>
            <a:off x="6939644" y="1188835"/>
            <a:ext cx="1999184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Inne, ustalone przez dyrektora</a:t>
            </a:r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id="{98D8B4F2-98CE-4B35-BA42-02FCE5876E7D}"/>
              </a:ext>
            </a:extLst>
          </p:cNvPr>
          <p:cNvSpPr/>
          <p:nvPr/>
        </p:nvSpPr>
        <p:spPr>
          <a:xfrm rot="16200000">
            <a:off x="3354634" y="1107157"/>
            <a:ext cx="9784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A1DD555F-98C6-D4F6-BBBF-14A67D9B74E4}"/>
              </a:ext>
            </a:extLst>
          </p:cNvPr>
          <p:cNvSpPr/>
          <p:nvPr/>
        </p:nvSpPr>
        <p:spPr>
          <a:xfrm rot="16200000">
            <a:off x="4814989" y="1218242"/>
            <a:ext cx="1200579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prawo 13">
            <a:extLst>
              <a:ext uri="{FF2B5EF4-FFF2-40B4-BE49-F238E27FC236}">
                <a16:creationId xmlns:a16="http://schemas.microsoft.com/office/drawing/2014/main" id="{A0A5E331-4D68-35DF-D31E-6DC5775717D7}"/>
              </a:ext>
            </a:extLst>
          </p:cNvPr>
          <p:cNvSpPr/>
          <p:nvPr/>
        </p:nvSpPr>
        <p:spPr>
          <a:xfrm rot="13789878">
            <a:off x="6023678" y="968791"/>
            <a:ext cx="978408" cy="48463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46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3EE0D-0FC4-5AF1-D4D9-FF9BC8F70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640"/>
            <a:ext cx="7749480" cy="6480720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</a:rPr>
              <a:t>8. </a:t>
            </a:r>
            <a:r>
              <a:rPr lang="pl-PL" sz="2000" dirty="0">
                <a:solidFill>
                  <a:schemeClr val="tx1"/>
                </a:solidFill>
              </a:rPr>
              <a:t>Czytanie sylab z nowo poznaną literą (np. przy pomocy suwaka sylabowego)</a:t>
            </a: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chemeClr val="tx1"/>
                </a:solidFill>
              </a:rPr>
              <a:t>9. </a:t>
            </a:r>
            <a:r>
              <a:rPr lang="pl-PL" sz="2000" dirty="0">
                <a:solidFill>
                  <a:schemeClr val="tx1"/>
                </a:solidFill>
              </a:rPr>
              <a:t>Ćwiczenia w czytaniu: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np. dobieranie do obrazków podpisów zawierających nowo poznaną literę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zmiana dźwiękowej struktury wyrazów, np. rozbudowa wyrazu oraz dodawanie litery – </a:t>
            </a:r>
            <a:r>
              <a:rPr lang="pl-PL" sz="2000" i="1" dirty="0">
                <a:solidFill>
                  <a:schemeClr val="tx1"/>
                </a:solidFill>
              </a:rPr>
              <a:t>„ma, mam, mama”; „lis, lisy”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dodawanie końcówek, np. </a:t>
            </a:r>
            <a:r>
              <a:rPr lang="pl-PL" sz="2000" i="1" dirty="0">
                <a:solidFill>
                  <a:schemeClr val="tx1"/>
                </a:solidFill>
              </a:rPr>
              <a:t>„kot, kot-</a:t>
            </a:r>
            <a:r>
              <a:rPr lang="pl-PL" sz="2000" i="1" dirty="0" err="1">
                <a:solidFill>
                  <a:schemeClr val="tx1"/>
                </a:solidFill>
              </a:rPr>
              <a:t>ek</a:t>
            </a:r>
            <a:r>
              <a:rPr lang="pl-PL" sz="2000" i="1" dirty="0">
                <a:solidFill>
                  <a:schemeClr val="tx1"/>
                </a:solidFill>
              </a:rPr>
              <a:t>”; „dom, dom-</a:t>
            </a:r>
            <a:r>
              <a:rPr lang="pl-PL" sz="2000" i="1" dirty="0" err="1">
                <a:solidFill>
                  <a:schemeClr val="tx1"/>
                </a:solidFill>
              </a:rPr>
              <a:t>ek</a:t>
            </a:r>
            <a:r>
              <a:rPr lang="pl-PL" sz="2000" i="1" dirty="0">
                <a:solidFill>
                  <a:schemeClr val="tx1"/>
                </a:solidFill>
              </a:rPr>
              <a:t>”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układanie</a:t>
            </a:r>
            <a:r>
              <a:rPr lang="pl-PL" sz="2000" i="1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zdań z rozsypanki wyrazowej do obrazków.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096571B-54F7-0819-C91A-F709504BF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908720"/>
            <a:ext cx="2979679" cy="3286073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14EACAD6-36A1-7008-B2A6-FD75019B9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178" y="908720"/>
            <a:ext cx="2940170" cy="32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0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9CEB1-7D88-4E79-8678-E4ABF822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778098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Język angielski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C4707B-C6D0-745F-CE8E-1C7B1487C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52736"/>
            <a:ext cx="7543800" cy="507342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</a:rPr>
              <a:t>Według wytycznych MEN, dzieci z wieku przedszkolnym powinny zostać przygotowanie do posługiwania się nowożytnym językiem obcym w ramach podstawy programowej wychowania przedszkolnego, przede wszystkim poprzez: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osłuchanie się z nim w różnych naturalnych sytuacjach życia codziennego,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uczestnictwo w zabawach swobodnych i dydaktycznych (np. muzycznych, ruchowych, plastycznych, konstrukcyjnych, teatralnych),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słuchanie prostych opowiadań i wierszy,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powtarzanie rymowanek, wierszyków i śpiewanie piosenek.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</a:rPr>
              <a:t>Dziecko kończące edukację w przedszkolu powinno zatem: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rozumieć proste polecenia w przyswajanym języku i reagować na nie;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rozumieć ogólny sens krótkich historyjek opowiadanych lub czytanych, gdy są wspierane obrazkami, rekwizytami, ruchem, mimiką czy tez gestami.</a:t>
            </a:r>
          </a:p>
        </p:txBody>
      </p:sp>
    </p:spTree>
    <p:extLst>
      <p:ext uri="{BB962C8B-B14F-4D97-AF65-F5344CB8AC3E}">
        <p14:creationId xmlns:p14="http://schemas.microsoft.com/office/powerpoint/2010/main" val="3285065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9A301-4565-0E6E-57C5-A2A29A92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706090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Diagnoza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D4B34A-4517-E059-26D0-F20F7BF19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24744"/>
            <a:ext cx="7543800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</a:rPr>
              <a:t>Dojrzałość szkolna określa moment rozwoju dziecka, kiedy jest ono zdolne sprostać wymaganiom szkoły. Dziecko musi nabyć określone umiejętności: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Ogólna sprawność ruchowa (siła, szybkość, zręczność, utrzymywanie równowagi, pokonywanie przeszkód);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Sprawność ręki (umiejętności manipulacyjne, stopień psychomotoryki, zręczność palców i dłoni);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Umiejętność wykonywania analizy i syntezy wzrokowej i słuchowej oraz orientacja przestrzenna (spostrzeganie szczegółów, różnicowanie podobnych kształtów, powtarzanie dźwięków, wyodrębnianie głosek, odtwarzanie rytmu);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Logiczna poprawność w rozumowaniu, myślenie przyczynowo-skutkowe (rozumienie przebiegu akcji prostych opowiadań, treści obrazków i znaczenia gestów, wyszukiwanie różnic i podobieństw, umiejętność klasyfikowania);</a:t>
            </a:r>
          </a:p>
          <a:p>
            <a:pPr>
              <a:buFontTx/>
              <a:buChar char="-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56203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B05A2-6135-3F04-B41B-E9BADB81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76672"/>
            <a:ext cx="7543800" cy="5649491"/>
          </a:xfrm>
        </p:spPr>
        <p:txBody>
          <a:bodyPr/>
          <a:lstStyle/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Poziom funkcji mowy (forma wypowiedzi pod względem artykulacyjnym, budowanie zdań, zasób słownictwa, sposób nawiązywania kontaktu słownego);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Pamięć (szybkość zapamiętywania, zakres pamięci, trwałość, jakość odtwarzania);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Umiejętność koncentracji uwagi (czas, zakres);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Tempo i sposób wykonywania poleceń oraz reagowania na sukces i niepowodzenie;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Stosunek dziecka do siebie i otoczenia (do kolegów, nauczyciela, przestrzeganie umów społecznych);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Zakres wiadomości dziecka (zainteresowania, aktywność poznawcza);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Ekspresja (charakterystyczne formy działalności spontanicznej, uzdolnienia i zamiłowania).</a:t>
            </a:r>
          </a:p>
        </p:txBody>
      </p:sp>
    </p:spTree>
    <p:extLst>
      <p:ext uri="{BB962C8B-B14F-4D97-AF65-F5344CB8AC3E}">
        <p14:creationId xmlns:p14="http://schemas.microsoft.com/office/powerpoint/2010/main" val="294991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4E7091-F1D5-FE8A-4C89-957DE6A5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778098"/>
          </a:xfrm>
        </p:spPr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Planowanie pracy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04D5AFA-C49E-9BD2-331B-F1F8C866A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28704"/>
              </p:ext>
            </p:extLst>
          </p:nvPr>
        </p:nvGraphicFramePr>
        <p:xfrm>
          <a:off x="1143000" y="1600200"/>
          <a:ext cx="754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954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8E23EB-77C5-1E7A-F599-D5C92CBB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  <a:latin typeface="+mn-lt"/>
              </a:rPr>
              <a:t>Życie w przedszkolu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84E4C-D87A-42CF-E2EA-B3296CD88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68760"/>
            <a:ext cx="75438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</a:rPr>
              <a:t>Rozkład dnia: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Schodzenie się dzieci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Śniadanie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Zajęcia obowiązkowe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Pobyt w ogrodzie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Zabawa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Obiad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Odpoczynek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</a:rPr>
              <a:t>Część popołudniowa, rozchodzenie się dzieci</a:t>
            </a:r>
          </a:p>
        </p:txBody>
      </p:sp>
    </p:spTree>
    <p:extLst>
      <p:ext uri="{BB962C8B-B14F-4D97-AF65-F5344CB8AC3E}">
        <p14:creationId xmlns:p14="http://schemas.microsoft.com/office/powerpoint/2010/main" val="240128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5A49D-46DF-A869-539D-381EDE7C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  <a:latin typeface="+mn-lt"/>
              </a:rPr>
              <a:t>Zabawa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3A0878-2BA6-553B-B0AB-84F87D71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96752"/>
            <a:ext cx="7543800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manipulacyjne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konstrukcyjne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tematyczne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dydaktyczne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Zabawy ruchowe</a:t>
            </a:r>
          </a:p>
          <a:p>
            <a:pPr marL="0" indent="0">
              <a:buNone/>
            </a:pPr>
            <a:endParaRPr lang="pl-PL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Zabawa w przedszkolu ujmowana jest dwojako: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jako działalność swobodna, spontaniczna (inicjatorem jest dziecko)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jako jeden ze sposobów organizowania pracy wychowawczo-dydaktycznej (organizatorem jest nauczyciel)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     W okresie tygodnia nauczyciel wprowadza 2-4 zabawy nowe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     i utrwala 6-8 zabaw poznanych dotychczas. 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1073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C0326-B155-772F-F7C2-F154CC1F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  <a:latin typeface="+mn-lt"/>
              </a:rPr>
              <a:t>Zajęcia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3E98BE-1126-A0A4-6265-8B2C6223B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888" y="1166018"/>
            <a:ext cx="7543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solidFill>
                  <a:schemeClr val="tx1"/>
                </a:solidFill>
              </a:rPr>
              <a:t>Cechy zajęcia: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każde zajęcie jest formą działalności dzieci zorganizowaną z inicjatywy nauczycielki i przez nią kierowaną;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zajęcie ma przebieg zaplanowany;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w każdym zajęciu istnieje określony cel.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>
                <a:solidFill>
                  <a:schemeClr val="tx1"/>
                </a:solidFill>
              </a:rPr>
              <a:t>Rodzaje zajęć: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edukacja językowa,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edukacja plastyczna i plastyczno-techniczna,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ćwiczenia gimnastyczne,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zajęcia umuzykalniające,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edukacja matematyczna,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edukacja przyrodnicza.</a:t>
            </a: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2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8E2277-8015-CC7C-5938-9E5AF1F5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7030A0"/>
                </a:solidFill>
              </a:rPr>
              <a:t>Budowa zajęcia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27F646-BF88-E2FE-2675-E6BBA7F0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I. </a:t>
            </a:r>
            <a:r>
              <a:rPr lang="pl-PL" sz="2400" dirty="0"/>
              <a:t>Część wstępna: </a:t>
            </a:r>
            <a:br>
              <a:rPr lang="pl-PL" sz="2400" dirty="0"/>
            </a:br>
            <a:r>
              <a:rPr lang="pl-PL" sz="2400" dirty="0"/>
              <a:t>   - czynności organizacyjno-porządkowe,</a:t>
            </a:r>
            <a:br>
              <a:rPr lang="pl-PL" sz="2400" dirty="0"/>
            </a:br>
            <a:r>
              <a:rPr lang="pl-PL" sz="2400" dirty="0"/>
              <a:t>   - wprowadzenie do tematu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II. </a:t>
            </a:r>
            <a:r>
              <a:rPr lang="pl-PL" sz="2400" dirty="0"/>
              <a:t>Część główna: </a:t>
            </a:r>
            <a:br>
              <a:rPr lang="pl-PL" sz="2400" dirty="0"/>
            </a:br>
            <a:r>
              <a:rPr lang="pl-PL" sz="2400" dirty="0"/>
              <a:t>   - rozwinięte tematu, </a:t>
            </a:r>
            <a:br>
              <a:rPr lang="pl-PL" sz="2400" dirty="0"/>
            </a:br>
            <a:r>
              <a:rPr lang="pl-PL" sz="2400" dirty="0"/>
              <a:t>   - wprowadzenie nowych zagadnień</a:t>
            </a:r>
          </a:p>
          <a:p>
            <a:pPr marL="0" indent="0">
              <a:buNone/>
            </a:pPr>
            <a:r>
              <a:rPr lang="pl-PL" sz="2400" dirty="0"/>
              <a:t>   - realizacja zaplanowanego celu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III. </a:t>
            </a:r>
            <a:r>
              <a:rPr lang="pl-PL" sz="2400" dirty="0"/>
              <a:t>Część końcowa: </a:t>
            </a:r>
            <a:br>
              <a:rPr lang="pl-PL" sz="2400" dirty="0"/>
            </a:br>
            <a:r>
              <a:rPr lang="pl-PL" sz="2400" dirty="0"/>
              <a:t>   - podsumowanie zajęcia, </a:t>
            </a:r>
            <a:br>
              <a:rPr lang="pl-PL" sz="2400" dirty="0"/>
            </a:br>
            <a:r>
              <a:rPr lang="pl-PL" sz="2400" dirty="0"/>
              <a:t>   - zabawa wyciszająca, uspokajająca</a:t>
            </a:r>
          </a:p>
        </p:txBody>
      </p:sp>
    </p:spTree>
    <p:extLst>
      <p:ext uri="{BB962C8B-B14F-4D97-AF65-F5344CB8AC3E}">
        <p14:creationId xmlns:p14="http://schemas.microsoft.com/office/powerpoint/2010/main" val="265972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BAF0AA-3C2D-4FD9-CF55-7D40D7EC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836712"/>
            <a:ext cx="7543800" cy="3672408"/>
          </a:xfrm>
        </p:spPr>
        <p:txBody>
          <a:bodyPr/>
          <a:lstStyle/>
          <a:p>
            <a:pPr marL="0" indent="0">
              <a:buNone/>
            </a:pPr>
            <a:r>
              <a:rPr lang="pl-PL" sz="2800" u="sng" dirty="0">
                <a:solidFill>
                  <a:schemeClr val="tx1"/>
                </a:solidFill>
              </a:rPr>
              <a:t>Czas zajęć:</a:t>
            </a:r>
          </a:p>
          <a:p>
            <a:pPr>
              <a:buFontTx/>
              <a:buChar char="-"/>
            </a:pPr>
            <a:r>
              <a:rPr lang="pl-PL" sz="2800" b="1" dirty="0">
                <a:solidFill>
                  <a:srgbClr val="FF0000"/>
                </a:solidFill>
              </a:rPr>
              <a:t>3 latki </a:t>
            </a:r>
            <a:r>
              <a:rPr lang="pl-PL" sz="2800" dirty="0">
                <a:solidFill>
                  <a:schemeClr val="tx1"/>
                </a:solidFill>
              </a:rPr>
              <a:t>– 5-10 minut (w zależności od stopnia zainteresowania czasami nawet do 15 minut)</a:t>
            </a:r>
          </a:p>
          <a:p>
            <a:pPr>
              <a:buFontTx/>
              <a:buChar char="-"/>
            </a:pPr>
            <a:r>
              <a:rPr lang="pl-PL" sz="2800" b="1" dirty="0">
                <a:solidFill>
                  <a:srgbClr val="FF0000"/>
                </a:solidFill>
              </a:rPr>
              <a:t>4 latki </a:t>
            </a:r>
            <a:r>
              <a:rPr lang="pl-PL" sz="2800" dirty="0">
                <a:solidFill>
                  <a:schemeClr val="tx1"/>
                </a:solidFill>
              </a:rPr>
              <a:t>– 10-15 minut (po półroczu 2 zajęcia)</a:t>
            </a:r>
          </a:p>
          <a:p>
            <a:pPr>
              <a:buFontTx/>
              <a:buChar char="-"/>
            </a:pPr>
            <a:r>
              <a:rPr lang="pl-PL" sz="2800" b="1" dirty="0">
                <a:solidFill>
                  <a:srgbClr val="FF0000"/>
                </a:solidFill>
              </a:rPr>
              <a:t>5 latki </a:t>
            </a:r>
            <a:r>
              <a:rPr lang="pl-PL" sz="2800" dirty="0">
                <a:solidFill>
                  <a:schemeClr val="tx1"/>
                </a:solidFill>
              </a:rPr>
              <a:t>– 15-20 minut (do 25 minut)</a:t>
            </a:r>
          </a:p>
          <a:p>
            <a:pPr>
              <a:buFontTx/>
              <a:buChar char="-"/>
            </a:pPr>
            <a:r>
              <a:rPr lang="pl-PL" sz="2800" b="1" dirty="0">
                <a:solidFill>
                  <a:srgbClr val="FF0000"/>
                </a:solidFill>
              </a:rPr>
              <a:t>6 latki </a:t>
            </a:r>
            <a:r>
              <a:rPr lang="pl-PL" sz="2800" dirty="0">
                <a:solidFill>
                  <a:schemeClr val="tx1"/>
                </a:solidFill>
              </a:rPr>
              <a:t>– 20-30 minut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6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3EE2CD05-6E77-FE97-3D2C-B50727ADD0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85" y="404664"/>
            <a:ext cx="7551685" cy="2681462"/>
          </a:xfrm>
        </p:spPr>
      </p:pic>
      <p:pic>
        <p:nvPicPr>
          <p:cNvPr id="8" name="Symbol zastępczy zawartości 7" descr="Obraz zawierający stół&#10;&#10;Opis wygenerowany automatycznie">
            <a:extLst>
              <a:ext uri="{FF2B5EF4-FFF2-40B4-BE49-F238E27FC236}">
                <a16:creationId xmlns:a16="http://schemas.microsoft.com/office/drawing/2014/main" id="{9BD573F4-9D7E-A39E-EB6B-7142E6474D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84" y="3573017"/>
            <a:ext cx="7551687" cy="2304256"/>
          </a:xfrm>
        </p:spPr>
      </p:pic>
    </p:spTree>
    <p:extLst>
      <p:ext uri="{BB962C8B-B14F-4D97-AF65-F5344CB8AC3E}">
        <p14:creationId xmlns:p14="http://schemas.microsoft.com/office/powerpoint/2010/main" val="980422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 Theme 13">
      <a:dk1>
        <a:srgbClr val="000000"/>
      </a:dk1>
      <a:lt1>
        <a:srgbClr val="E1F3BC"/>
      </a:lt1>
      <a:dk2>
        <a:srgbClr val="078F48"/>
      </a:dk2>
      <a:lt2>
        <a:srgbClr val="969696"/>
      </a:lt2>
      <a:accent1>
        <a:srgbClr val="7BD163"/>
      </a:accent1>
      <a:accent2>
        <a:srgbClr val="8EC4F9"/>
      </a:accent2>
      <a:accent3>
        <a:srgbClr val="EEF8DA"/>
      </a:accent3>
      <a:accent4>
        <a:srgbClr val="000000"/>
      </a:accent4>
      <a:accent5>
        <a:srgbClr val="BFE5B7"/>
      </a:accent5>
      <a:accent6>
        <a:srgbClr val="80B1E2"/>
      </a:accent6>
      <a:hlink>
        <a:srgbClr val="779AB6"/>
      </a:hlink>
      <a:folHlink>
        <a:srgbClr val="107D4B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E1F3BC"/>
        </a:lt1>
        <a:dk2>
          <a:srgbClr val="078F48"/>
        </a:dk2>
        <a:lt2>
          <a:srgbClr val="969696"/>
        </a:lt2>
        <a:accent1>
          <a:srgbClr val="7BD163"/>
        </a:accent1>
        <a:accent2>
          <a:srgbClr val="8EC4F9"/>
        </a:accent2>
        <a:accent3>
          <a:srgbClr val="EEF8DA"/>
        </a:accent3>
        <a:accent4>
          <a:srgbClr val="000000"/>
        </a:accent4>
        <a:accent5>
          <a:srgbClr val="BFE5B7"/>
        </a:accent5>
        <a:accent6>
          <a:srgbClr val="80B1E2"/>
        </a:accent6>
        <a:hlink>
          <a:srgbClr val="779AB6"/>
        </a:hlink>
        <a:folHlink>
          <a:srgbClr val="107D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tf10069047_win32</Template>
  <TotalTime>916</TotalTime>
  <Words>1446</Words>
  <Application>Microsoft Office PowerPoint</Application>
  <PresentationFormat>Pokaz na ekranie (4:3)</PresentationFormat>
  <Paragraphs>212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Motyw pakietu Office</vt:lpstr>
      <vt:lpstr>Metodyka wychowania przedszkolnego</vt:lpstr>
      <vt:lpstr>Prezentacja programu PowerPoint</vt:lpstr>
      <vt:lpstr>Planowanie pracy</vt:lpstr>
      <vt:lpstr>Życie w przedszkolu </vt:lpstr>
      <vt:lpstr>Zabawa </vt:lpstr>
      <vt:lpstr>Zajęcia</vt:lpstr>
      <vt:lpstr>Budowa zajęcia</vt:lpstr>
      <vt:lpstr>Prezentacja programu PowerPoint</vt:lpstr>
      <vt:lpstr>Prezentacja programu PowerPoint</vt:lpstr>
      <vt:lpstr>Zajęcia umuzykalniające</vt:lpstr>
      <vt:lpstr>Prezentacja programu PowerPoint</vt:lpstr>
      <vt:lpstr>Ćwiczenia</vt:lpstr>
      <vt:lpstr>Prezentacja programu PowerPoint</vt:lpstr>
      <vt:lpstr>Edukacja matematyczna</vt:lpstr>
      <vt:lpstr>Edukacja przyrodniczo-ekologiczna </vt:lpstr>
      <vt:lpstr>Edukacja plastyczno-techniczna</vt:lpstr>
      <vt:lpstr>Prezentacja programu PowerPoint</vt:lpstr>
      <vt:lpstr>Tok metodycznego postępowania przy wprowadzaniu liter</vt:lpstr>
      <vt:lpstr>Prezentacja programu PowerPoint</vt:lpstr>
      <vt:lpstr>Prezentacja programu PowerPoint</vt:lpstr>
      <vt:lpstr>Język angielski</vt:lpstr>
      <vt:lpstr>Diagnoza</vt:lpstr>
      <vt:lpstr>Prezentacja programu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Metodyka wychowania przedszkolnego</dc:title>
  <dc:subject/>
  <dc:creator>ox823</dc:creator>
  <cp:keywords/>
  <dc:description/>
  <cp:lastModifiedBy>ox823</cp:lastModifiedBy>
  <cp:revision>43</cp:revision>
  <dcterms:created xsi:type="dcterms:W3CDTF">2022-09-15T13:57:18Z</dcterms:created>
  <dcterms:modified xsi:type="dcterms:W3CDTF">2022-09-27T08:30:59Z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TC100690471045</vt:lpwstr>
  </property>
</Properties>
</file>