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sldIdLst>
    <p:sldId id="256" r:id="rId2"/>
    <p:sldId id="259" r:id="rId3"/>
    <p:sldId id="272" r:id="rId4"/>
    <p:sldId id="261" r:id="rId5"/>
    <p:sldId id="263" r:id="rId6"/>
    <p:sldId id="264" r:id="rId7"/>
    <p:sldId id="269" r:id="rId8"/>
    <p:sldId id="265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A77FD-01D8-3992-3D4E-3F2C43B49E8D}" v="18" dt="2020-10-28T18:01:34.544"/>
    <p1510:client id="{45B7BA0C-C645-A81A-F705-670C8D510BEB}" v="84" dt="2020-11-03T07:28:02.850"/>
    <p1510:client id="{4AAA7FF5-266D-19DA-AB87-88FBB7F9C8C9}" v="5" dt="2020-11-01T08:48:22.947"/>
    <p1510:client id="{5BD4020A-1D3C-4C74-81CF-28EB95037A8F}" v="757" dt="2020-10-27T08:49:59.894"/>
    <p1510:client id="{69CC0926-9A84-4EC8-4648-9013EE93CDBB}" v="605" dt="2020-11-01T09:25:57.826"/>
    <p1510:client id="{773E518A-C61A-54D8-DFD9-D7960CEFDD9C}" v="80" dt="2020-11-01T14:46:22.986"/>
    <p1510:client id="{9F284C08-C8CD-7D71-48D2-68763819841A}" v="1551" dt="2020-10-27T18:18:05.954"/>
    <p1510:client id="{BA784788-8B6D-E3DA-4200-18F156653E7B}" v="197" dt="2020-11-08T08:38:50.537"/>
    <p1510:client id="{C2C8DF01-4527-E9DD-31E9-668DDD9B89E7}" v="1" dt="2020-10-27T08:53:22.758"/>
    <p1510:client id="{CD2AA9D4-1AAD-8D29-2B54-5FA4B2727390}" v="29" dt="2020-11-03T07:19:24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3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2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8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7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9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76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storyjumper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ixify.a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enial.l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ame 2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21" y="3905879"/>
            <a:ext cx="5831240" cy="2398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100" err="1">
                <a:solidFill>
                  <a:srgbClr val="002060"/>
                </a:solidFill>
                <a:cs typeface="Angsana New"/>
              </a:rPr>
              <a:t>Przykłady</a:t>
            </a:r>
            <a:r>
              <a:rPr lang="en-US" sz="4100">
                <a:solidFill>
                  <a:srgbClr val="002060"/>
                </a:solidFill>
                <a:cs typeface="Angsana New"/>
              </a:rPr>
              <a:t> </a:t>
            </a:r>
            <a:r>
              <a:rPr lang="en-US" sz="4100" err="1">
                <a:solidFill>
                  <a:srgbClr val="002060"/>
                </a:solidFill>
                <a:cs typeface="Angsana New"/>
              </a:rPr>
              <a:t>wykorzystania</a:t>
            </a:r>
            <a:r>
              <a:rPr lang="en-US" sz="4100">
                <a:solidFill>
                  <a:srgbClr val="002060"/>
                </a:solidFill>
                <a:cs typeface="Angsana New"/>
              </a:rPr>
              <a:t> </a:t>
            </a:r>
            <a:r>
              <a:rPr lang="en-US" sz="4100" err="1">
                <a:solidFill>
                  <a:srgbClr val="002060"/>
                </a:solidFill>
                <a:cs typeface="Angsana New"/>
              </a:rPr>
              <a:t>różnych</a:t>
            </a:r>
            <a:r>
              <a:rPr lang="en-US" sz="4100">
                <a:solidFill>
                  <a:srgbClr val="002060"/>
                </a:solidFill>
                <a:cs typeface="Angsana New"/>
              </a:rPr>
              <a:t> </a:t>
            </a:r>
            <a:r>
              <a:rPr lang="en-US" sz="4100" err="1">
                <a:solidFill>
                  <a:srgbClr val="002060"/>
                </a:solidFill>
                <a:cs typeface="Angsana New"/>
              </a:rPr>
              <a:t>narzędzi</a:t>
            </a:r>
            <a:r>
              <a:rPr lang="en-US" sz="4100">
                <a:solidFill>
                  <a:srgbClr val="002060"/>
                </a:solidFill>
                <a:cs typeface="Angsana New"/>
              </a:rPr>
              <a:t> TIK </a:t>
            </a:r>
            <a:br>
              <a:rPr lang="en-US" sz="4100">
                <a:solidFill>
                  <a:srgbClr val="002060"/>
                </a:solidFill>
                <a:cs typeface="Angsana New"/>
              </a:rPr>
            </a:br>
            <a:r>
              <a:rPr lang="en-US" sz="4100">
                <a:solidFill>
                  <a:srgbClr val="002060"/>
                </a:solidFill>
                <a:cs typeface="Angsana New"/>
              </a:rPr>
              <a:t>w </a:t>
            </a:r>
            <a:r>
              <a:rPr lang="en-US" sz="4100" err="1">
                <a:solidFill>
                  <a:srgbClr val="002060"/>
                </a:solidFill>
                <a:cs typeface="Angsana New"/>
              </a:rPr>
              <a:t>nauczaniu</a:t>
            </a:r>
            <a:r>
              <a:rPr lang="en-US" sz="4100">
                <a:solidFill>
                  <a:srgbClr val="002060"/>
                </a:solidFill>
                <a:cs typeface="Angsana New"/>
              </a:rPr>
              <a:t> </a:t>
            </a:r>
            <a:r>
              <a:rPr lang="en-US" sz="4100" err="1">
                <a:solidFill>
                  <a:srgbClr val="002060"/>
                </a:solidFill>
                <a:cs typeface="Angsana New"/>
              </a:rPr>
              <a:t>zdalnym</a:t>
            </a:r>
            <a:endParaRPr lang="en-US" sz="4100">
              <a:solidFill>
                <a:srgbClr val="002060"/>
              </a:solidFill>
              <a:cs typeface="Angsana New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500B59-4CB5-4E11-9A7B-D19B4BA14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35940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EEE53-77AE-4722-9248-8F95FBDA9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5706" r="-1" b="20120"/>
          <a:stretch/>
        </p:blipFill>
        <p:spPr>
          <a:xfrm>
            <a:off x="20" y="663"/>
            <a:ext cx="12188932" cy="35940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3905880"/>
            <a:ext cx="5818338" cy="2398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70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700" b="1" err="1">
                <a:solidFill>
                  <a:srgbClr val="002060"/>
                </a:solidFill>
              </a:rPr>
              <a:t>Doradcy</a:t>
            </a:r>
            <a:r>
              <a:rPr lang="en-US" sz="1700" b="1">
                <a:solidFill>
                  <a:srgbClr val="002060"/>
                </a:solidFill>
              </a:rPr>
              <a:t> </a:t>
            </a:r>
            <a:r>
              <a:rPr lang="en-US" sz="1700" b="1" err="1">
                <a:solidFill>
                  <a:srgbClr val="002060"/>
                </a:solidFill>
              </a:rPr>
              <a:t>metodyczni</a:t>
            </a:r>
            <a:r>
              <a:rPr lang="en-US" sz="1700" b="1">
                <a:solidFill>
                  <a:srgbClr val="002060"/>
                </a:solidFill>
              </a:rPr>
              <a:t> </a:t>
            </a:r>
            <a:r>
              <a:rPr lang="en-US" sz="1700" b="1" err="1">
                <a:solidFill>
                  <a:srgbClr val="002060"/>
                </a:solidFill>
              </a:rPr>
              <a:t>wychowania</a:t>
            </a:r>
            <a:r>
              <a:rPr lang="en-US" sz="1700" b="1">
                <a:solidFill>
                  <a:srgbClr val="002060"/>
                </a:solidFill>
              </a:rPr>
              <a:t> </a:t>
            </a:r>
            <a:r>
              <a:rPr lang="en-US" sz="1700" b="1" err="1">
                <a:solidFill>
                  <a:srgbClr val="002060"/>
                </a:solidFill>
              </a:rPr>
              <a:t>przedszkolnego</a:t>
            </a:r>
            <a:r>
              <a:rPr lang="en-US" sz="1700" b="1">
                <a:solidFill>
                  <a:srgbClr val="002060"/>
                </a:solidFill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1700" b="1">
                <a:solidFill>
                  <a:srgbClr val="FF0000"/>
                </a:solidFill>
              </a:rPr>
              <a:t>Renata Pietras-</a:t>
            </a:r>
            <a:r>
              <a:rPr lang="en-US" sz="1700" b="1" err="1">
                <a:solidFill>
                  <a:srgbClr val="FF0000"/>
                </a:solidFill>
              </a:rPr>
              <a:t>Pacynko</a:t>
            </a:r>
            <a:r>
              <a:rPr lang="en-US" sz="1700" b="1">
                <a:solidFill>
                  <a:srgbClr val="FFFFFF"/>
                </a:solidFill>
              </a:rPr>
              <a:t>   </a:t>
            </a:r>
            <a:r>
              <a:rPr lang="en-US" sz="1700" b="1">
                <a:solidFill>
                  <a:srgbClr val="002060"/>
                </a:solidFill>
              </a:rPr>
              <a:t>renata.pietras@cen.edu.pl</a:t>
            </a:r>
          </a:p>
          <a:p>
            <a:pPr algn="l">
              <a:lnSpc>
                <a:spcPct val="100000"/>
              </a:lnSpc>
            </a:pPr>
            <a:r>
              <a:rPr lang="en-US" sz="1700" b="1">
                <a:solidFill>
                  <a:srgbClr val="FF0000"/>
                </a:solidFill>
              </a:rPr>
              <a:t>Małgorzata </a:t>
            </a:r>
            <a:r>
              <a:rPr lang="en-US" sz="1700" b="1" err="1">
                <a:solidFill>
                  <a:srgbClr val="FF0000"/>
                </a:solidFill>
              </a:rPr>
              <a:t>Pietruk</a:t>
            </a:r>
            <a:r>
              <a:rPr lang="en-US" sz="1700" b="1">
                <a:solidFill>
                  <a:srgbClr val="FFFFFF"/>
                </a:solidFill>
              </a:rPr>
              <a:t>   </a:t>
            </a:r>
            <a:r>
              <a:rPr lang="en-US" sz="1700" b="1">
                <a:solidFill>
                  <a:srgbClr val="002060"/>
                </a:solidFill>
              </a:rPr>
              <a:t>malgorzatapietruk@cen.edu.pl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4BFE6-35E5-4F1C-AA39-EDBBF2C6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5" y="811233"/>
            <a:ext cx="3532342" cy="536573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28600" indent="0">
              <a:buNone/>
            </a:pPr>
            <a:r>
              <a:rPr lang="pl-PL" b="1">
                <a:solidFill>
                  <a:srgbClr val="0070C0"/>
                </a:solidFill>
              </a:rPr>
              <a:t>Atrybuty społeczeństwa informacyjnego</a:t>
            </a:r>
          </a:p>
          <a:p>
            <a:pPr algn="ctr">
              <a:buNone/>
            </a:pP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Każdego miesiąca 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przyswajamy taka ilość informacji, jaką nasi dziadkowie dostali przez całe życie.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 </a:t>
            </a: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Taka ilość wiadomości przekracza możliwości ludzkiego mózgu </a:t>
            </a:r>
            <a:br>
              <a:rPr lang="pl-PL" b="1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do ich przetwarzania! 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Przeładowani danymi stajemy się sfrustrowani, bardziej agresywni </a:t>
            </a:r>
            <a:br>
              <a:rPr lang="pl-PL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oraz mamy problemy </a:t>
            </a:r>
            <a:br>
              <a:rPr lang="pl-PL">
                <a:ea typeface="+mn-lt"/>
                <a:cs typeface="+mn-lt"/>
              </a:rPr>
            </a:b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z koncentracją </a:t>
            </a:r>
            <a:br>
              <a:rPr lang="pl-PL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i podejmowaniem decyzji.</a:t>
            </a:r>
            <a:endParaRPr lang="pl-PL">
              <a:solidFill>
                <a:srgbClr val="20213D"/>
              </a:solidFill>
            </a:endParaRPr>
          </a:p>
          <a:p>
            <a:pPr marL="228600" indent="0">
              <a:buNone/>
            </a:pPr>
            <a:endParaRPr lang="pl-PL">
              <a:solidFill>
                <a:srgbClr val="20213D">
                  <a:alpha val="70000"/>
                </a:srgbClr>
              </a:solidFill>
            </a:endParaRP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AA62A24-6325-46AE-B70D-4B1524A4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83" y="978246"/>
            <a:ext cx="7469267" cy="49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7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1E171E-AD56-4B3B-8B7F-46CBF8A2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007"/>
            <a:ext cx="10515600" cy="50079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TRZY  FAZY  UZALEŻNIEŃ:</a:t>
            </a:r>
          </a:p>
          <a:p>
            <a:pPr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• </a:t>
            </a: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Faza pierwsza – 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Wówczas występuje euforia, zaciekawienie nowym przedmiotem, wykonywaniem danej czynności.  </a:t>
            </a:r>
            <a:endParaRPr lang="pl-PL"/>
          </a:p>
          <a:p>
            <a:pPr>
              <a:buNone/>
            </a:pPr>
            <a:r>
              <a:rPr lang="pl-PL" dirty="0">
                <a:solidFill>
                  <a:srgbClr val="20213D"/>
                </a:solidFill>
                <a:ea typeface="+mn-lt"/>
                <a:cs typeface="+mn-lt"/>
              </a:rPr>
              <a:t>• </a:t>
            </a:r>
            <a:r>
              <a:rPr lang="pl-PL" b="1" dirty="0">
                <a:solidFill>
                  <a:srgbClr val="20213D"/>
                </a:solidFill>
                <a:ea typeface="+mn-lt"/>
                <a:cs typeface="+mn-lt"/>
              </a:rPr>
              <a:t>Faza druga – </a:t>
            </a:r>
            <a:r>
              <a:rPr lang="pl-PL" dirty="0">
                <a:solidFill>
                  <a:srgbClr val="20213D"/>
                </a:solidFill>
                <a:ea typeface="+mn-lt"/>
                <a:cs typeface="+mn-lt"/>
              </a:rPr>
              <a:t>W tym miejscu możemy już mówić o uzależnieniu, gdyż człowiek korzystający nałogowo z jakiegoś przedmiotu, wykonujący kompulsywnie daną czynność coraz więcej czasu temu poświęca.  </a:t>
            </a:r>
            <a:endParaRPr lang="pl-PL" dirty="0"/>
          </a:p>
          <a:p>
            <a:pPr>
              <a:buNone/>
            </a:pPr>
            <a:r>
              <a:rPr lang="pl-PL" dirty="0">
                <a:solidFill>
                  <a:srgbClr val="20213D"/>
                </a:solidFill>
                <a:ea typeface="+mn-lt"/>
                <a:cs typeface="+mn-lt"/>
              </a:rPr>
              <a:t>• </a:t>
            </a:r>
            <a:r>
              <a:rPr lang="pl-PL" b="1" dirty="0">
                <a:solidFill>
                  <a:srgbClr val="20213D"/>
                </a:solidFill>
                <a:ea typeface="+mn-lt"/>
                <a:cs typeface="+mn-lt"/>
              </a:rPr>
              <a:t>Faza trzecia – </a:t>
            </a:r>
            <a:r>
              <a:rPr lang="pl-PL" dirty="0">
                <a:solidFill>
                  <a:srgbClr val="20213D"/>
                </a:solidFill>
                <a:ea typeface="+mn-lt"/>
                <a:cs typeface="+mn-lt"/>
              </a:rPr>
              <a:t>Osoba uzależniona zaczyna zaniedbywać swoje obowiązki i bliskich. Odczuwa bardzo duży dyskomfort spowodowany brakiem dostępu do środka uzależniającego. Pojawiają się negatywne 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zmiany w zachowaniu.</a:t>
            </a:r>
            <a:endParaRPr lang="pl-PL" dirty="0">
              <a:solidFill>
                <a:srgbClr val="20213D"/>
              </a:solidFill>
            </a:endParaRPr>
          </a:p>
          <a:p>
            <a:pPr marL="228600" indent="0">
              <a:buNone/>
            </a:pPr>
            <a:endParaRPr lang="pl-PL">
              <a:solidFill>
                <a:srgbClr val="20213D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F077AF-93F7-475F-9176-D06188F5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Celem wychowania przedszkolnego jest wsparcie całościowego rozwoju dziecka. Wparcie to jest realizowane poprzez proces opieki, wychowania, nauczania – uczenia się, co umożliwia dziecku odkrywanie własnych możliwości, sensu działania oraz gromadzenia doświadczeń na drodze prowadzącej do prawdy, dobra i piękna.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2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21954C-2154-4E42-8817-968DD1DF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632"/>
            <a:ext cx="10515600" cy="5341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Zalecenia  Rady z dnia 22 maja 2018 r. w sprawie kompetencji kluczowych w procesie uczenia się przez całe życie. </a:t>
            </a:r>
            <a:endParaRPr lang="pl-PL"/>
          </a:p>
          <a:p>
            <a:pPr marL="228600" indent="0"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2.4. Wspieranie i podnoszenie poziomu kompetencji cyfrowych na wszystkich etapach kształcenia. </a:t>
            </a:r>
            <a:br>
              <a:rPr lang="pl-PL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________________________________________________________</a:t>
            </a:r>
          </a:p>
          <a:p>
            <a:pPr algn="ctr"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Jeden z kierunków realizacji polityki oświatowej państwa w roku szkolnym 2020/2021 </a:t>
            </a:r>
            <a:endParaRPr lang="pl-PL">
              <a:ea typeface="+mn-lt"/>
              <a:cs typeface="+mn-lt"/>
            </a:endParaRPr>
          </a:p>
          <a:p>
            <a:pPr algn="ctr"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Wykorzystanie w procesach edukacyjnych narzędzi i zasobów cyfrowych oraz metod kształcenia na odległość. Bezpieczne i efektywne korzystanie z technologii cyfrowych.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84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42734-BD49-429D-9B43-8AFE920A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Angsana New"/>
              </a:rPr>
              <a:t>Nagrywanie filmiku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5B0086-6CD3-493A-AB99-0AAB664E4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482"/>
            <a:ext cx="6431593" cy="425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 algn="ctr">
              <a:buNone/>
            </a:pP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cen.edu.pl</a:t>
            </a:r>
            <a:endParaRPr lang="pl-PL">
              <a:ea typeface="+mn-lt"/>
              <a:cs typeface="+mn-lt"/>
            </a:endParaRPr>
          </a:p>
          <a:p>
            <a:pPr marL="228600" indent="0">
              <a:buNone/>
            </a:pPr>
            <a:r>
              <a:rPr lang="pl-PL" u="sng">
                <a:solidFill>
                  <a:srgbClr val="20213D"/>
                </a:solidFill>
                <a:ea typeface="+mn-lt"/>
                <a:cs typeface="+mn-lt"/>
              </a:rPr>
              <a:t>Doradztwo metodyczne: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 </a:t>
            </a:r>
            <a:r>
              <a:rPr lang="pl-PL">
                <a:solidFill>
                  <a:srgbClr val="0070C0"/>
                </a:solidFill>
                <a:ea typeface="+mn-lt"/>
                <a:cs typeface="+mn-lt"/>
              </a:rPr>
              <a:t>Pracownia  Edukacji Elementarnej, Artystycznej </a:t>
            </a:r>
            <a:br>
              <a:rPr lang="pl-PL">
                <a:solidFill>
                  <a:srgbClr val="0070C0"/>
                </a:solidFill>
                <a:ea typeface="+mn-lt"/>
                <a:cs typeface="+mn-lt"/>
              </a:rPr>
            </a:br>
            <a:r>
              <a:rPr lang="pl-PL">
                <a:solidFill>
                  <a:srgbClr val="0070C0"/>
                </a:solidFill>
                <a:ea typeface="+mn-lt"/>
                <a:cs typeface="+mn-lt"/>
              </a:rPr>
              <a:t>i Wychowania Fizycznego</a:t>
            </a:r>
            <a:endParaRPr lang="en-US">
              <a:ea typeface="+mn-lt"/>
              <a:cs typeface="+mn-lt"/>
            </a:endParaRPr>
          </a:p>
          <a:p>
            <a:pPr marL="228600" indent="0"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zakładka: Wychowanie przedszkolne: </a:t>
            </a:r>
            <a:r>
              <a:rPr lang="pl-PL" b="1">
                <a:solidFill>
                  <a:srgbClr val="FF0000"/>
                </a:solidFill>
                <a:ea typeface="+mn-lt"/>
                <a:cs typeface="+mn-lt"/>
              </a:rPr>
              <a:t>materiały metodyczne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     </a:t>
            </a:r>
            <a:endParaRPr lang="pl-PL">
              <a:ea typeface="+mn-lt"/>
              <a:cs typeface="+mn-lt"/>
            </a:endParaRPr>
          </a:p>
          <a:p>
            <a:pPr marL="228600" indent="0">
              <a:buNone/>
            </a:pPr>
            <a:r>
              <a:rPr lang="pl-PL" i="1">
                <a:solidFill>
                  <a:srgbClr val="20213D"/>
                </a:solidFill>
                <a:ea typeface="+mn-lt"/>
                <a:cs typeface="+mn-lt"/>
              </a:rPr>
              <a:t>XI 2020 Nagrywanie filmików - aplikacja Quik Story  GoPro</a:t>
            </a:r>
            <a:endParaRPr lang="pl-PL" i="1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382079FD-C486-40A5-99DA-FAF1ED4D6727}"/>
              </a:ext>
            </a:extLst>
          </p:cNvPr>
          <p:cNvSpPr/>
          <p:nvPr/>
        </p:nvSpPr>
        <p:spPr>
          <a:xfrm>
            <a:off x="606170" y="4120133"/>
            <a:ext cx="4572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9F0663D-C777-4BCB-B004-32A2431F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350" y="2523123"/>
            <a:ext cx="4058935" cy="27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2BEDE-A253-439A-BE72-ED7D359E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Angsana New"/>
              </a:rPr>
              <a:t>Tworzenie e-książeczki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926E5-D1B9-4E21-B213-F26E1573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484"/>
            <a:ext cx="5733919" cy="3993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pl-PL">
                <a:solidFill>
                  <a:srgbClr val="20213D"/>
                </a:solidFill>
              </a:rPr>
              <a:t>Wejdź na stronę: </a:t>
            </a:r>
            <a:br>
              <a:rPr lang="pl-PL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 u="sng">
                <a:solidFill>
                  <a:srgbClr val="20213D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www.storyjumper.com</a:t>
            </a:r>
            <a:br>
              <a:rPr lang="pl-PL">
                <a:solidFill>
                  <a:srgbClr val="20213D"/>
                </a:solidFill>
              </a:rPr>
            </a:br>
            <a:endParaRPr lang="pl-PL" b="1">
              <a:solidFill>
                <a:srgbClr val="FF0000"/>
              </a:solidFill>
            </a:endParaRPr>
          </a:p>
          <a:p>
            <a:pPr marL="228600" indent="0" algn="ctr">
              <a:buNone/>
            </a:pP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cen.edu.pl </a:t>
            </a:r>
          </a:p>
          <a:p>
            <a:pPr marL="228600" indent="0">
              <a:buNone/>
            </a:pPr>
            <a:r>
              <a:rPr lang="pl-PL" i="1">
                <a:solidFill>
                  <a:srgbClr val="20213D"/>
                </a:solidFill>
                <a:ea typeface="+mn-lt"/>
                <a:cs typeface="+mn-lt"/>
              </a:rPr>
              <a:t>IV 2020 Story Jumper - narzędzie do tworzenia e-książeczek</a:t>
            </a: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924F5D-D08A-4C68-AB2C-3ECB41B2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03" y="2178657"/>
            <a:ext cx="5097840" cy="39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5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2DF5DE-EFEE-4EBE-866A-074409AB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Angsana New"/>
              </a:rPr>
              <a:t>Tworzenie komiksu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DC245D-423E-4907-B25E-A29770D3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657"/>
            <a:ext cx="6935244" cy="3998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Wejdź na stronę:  </a:t>
            </a:r>
            <a:r>
              <a:rPr lang="pl-PL" u="sng">
                <a:solidFill>
                  <a:srgbClr val="20213D"/>
                </a:solidFill>
                <a:ea typeface="+mn-lt"/>
                <a:cs typeface="+mn-lt"/>
                <a:hlinkClick r:id="rId2"/>
              </a:rPr>
              <a:t>https://comixify.ai/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 </a:t>
            </a:r>
          </a:p>
          <a:p>
            <a:pPr marL="228600" indent="0">
              <a:buNone/>
            </a:pPr>
            <a:endParaRPr lang="pl-PL" i="1">
              <a:solidFill>
                <a:srgbClr val="20213D"/>
              </a:solidFill>
              <a:ea typeface="+mn-lt"/>
              <a:cs typeface="+mn-lt"/>
            </a:endParaRPr>
          </a:p>
          <a:p>
            <a:pPr marL="228600" indent="0" algn="ctr">
              <a:buNone/>
            </a:pP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cen.edu.pl</a:t>
            </a:r>
            <a:endParaRPr lang="pl-PL" i="1">
              <a:solidFill>
                <a:srgbClr val="20213D"/>
              </a:solidFill>
              <a:ea typeface="+mn-lt"/>
              <a:cs typeface="+mn-lt"/>
            </a:endParaRPr>
          </a:p>
          <a:p>
            <a:pPr marL="228600" indent="0">
              <a:buNone/>
            </a:pPr>
            <a:r>
              <a:rPr lang="pl-PL" i="1">
                <a:solidFill>
                  <a:srgbClr val="20213D"/>
                </a:solidFill>
                <a:ea typeface="+mn-lt"/>
                <a:cs typeface="+mn-lt"/>
              </a:rPr>
              <a:t>IV 2020 Jak ciekawie wykonać komiks dla dzieci</a:t>
            </a:r>
            <a:endParaRPr lang="pl-PL">
              <a:solidFill>
                <a:srgbClr val="20213D"/>
              </a:solidFill>
              <a:ea typeface="+mn-lt"/>
              <a:cs typeface="+mn-lt"/>
            </a:endParaRPr>
          </a:p>
        </p:txBody>
      </p:sp>
      <p:pic>
        <p:nvPicPr>
          <p:cNvPr id="5" name="Obraz 4" descr="Obraz zawierający zdjęcie, wiele, pokryte, różny&#10;&#10;Opis wygenerowany automatycznie">
            <a:extLst>
              <a:ext uri="{FF2B5EF4-FFF2-40B4-BE49-F238E27FC236}">
                <a16:creationId xmlns:a16="http://schemas.microsoft.com/office/drawing/2014/main" id="{DC896DD2-887E-4996-865C-FE3C51F3C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14" y="1792438"/>
            <a:ext cx="3523645" cy="43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C6193-62D6-4A10-93EA-55EFF316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Tworzenie prezentacji na Genially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DE02F5-39D7-45FA-BDEF-A0CEEEBDF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711932"/>
            <a:ext cx="10791825" cy="446503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pl-PL" dirty="0">
                <a:solidFill>
                  <a:srgbClr val="20213D"/>
                </a:solidFill>
                <a:ea typeface="+mn-lt"/>
                <a:cs typeface="+mn-lt"/>
              </a:rPr>
              <a:t>Wejdź na stronę:  </a:t>
            </a:r>
            <a:r>
              <a:rPr lang="pl-PL" u="sng" dirty="0">
                <a:solidFill>
                  <a:srgbClr val="20213D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https://www.genial.ly/</a:t>
            </a:r>
            <a:endParaRPr lang="pl-PL" dirty="0">
              <a:solidFill>
                <a:srgbClr val="20213D"/>
              </a:solidFill>
            </a:endParaRPr>
          </a:p>
          <a:p>
            <a:pPr>
              <a:buNone/>
            </a:pPr>
            <a:r>
              <a:rPr lang="pl-PL" b="1" dirty="0">
                <a:solidFill>
                  <a:srgbClr val="20213D"/>
                </a:solidFill>
                <a:ea typeface="+mn-lt"/>
                <a:cs typeface="+mn-lt"/>
              </a:rPr>
              <a:t>                              cen.edu.pl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i="1" dirty="0">
                <a:solidFill>
                  <a:srgbClr val="20213D"/>
                </a:solidFill>
                <a:ea typeface="+mn-lt"/>
                <a:cs typeface="+mn-lt"/>
              </a:rPr>
              <a:t> </a:t>
            </a:r>
            <a:r>
              <a:rPr lang="pl-PL" i="1" dirty="0">
                <a:solidFill>
                  <a:srgbClr val="20213D"/>
                </a:solidFill>
              </a:rPr>
              <a:t>XI 2020 Edukacja zdalna przedszkolaka przy wykorzystaniu </a:t>
            </a:r>
            <a:br>
              <a:rPr lang="pl-PL" i="1" dirty="0">
                <a:solidFill>
                  <a:srgbClr val="20213D"/>
                </a:solidFill>
              </a:rPr>
            </a:br>
            <a:r>
              <a:rPr lang="pl-PL" i="1" dirty="0">
                <a:solidFill>
                  <a:srgbClr val="20213D"/>
                </a:solidFill>
              </a:rPr>
              <a:t>platformy Genially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III 2020 Tik w edukacji - propozycja zdalnego nauczania </a:t>
            </a:r>
            <a:br>
              <a:rPr lang="pl-PL" i="1" dirty="0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w edukacji wczesnoszkolnej na platformie Genially</a:t>
            </a:r>
            <a:endParaRPr lang="pl-PL" dirty="0">
              <a:solidFill>
                <a:srgbClr val="20213D">
                  <a:alpha val="7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III 2020 Tik w edukacji propozycja zdalnego nauczania </a:t>
            </a:r>
            <a:br>
              <a:rPr lang="pl-PL" i="1" dirty="0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w edukacji wczesnoszkolnej na platformie Gelnially </a:t>
            </a:r>
            <a:br>
              <a:rPr lang="pl-PL" i="1" dirty="0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część II. Jak zrobić quiz, nagrać głos i</a:t>
            </a:r>
            <a:br>
              <a:rPr lang="pl-PL" i="1" dirty="0">
                <a:solidFill>
                  <a:srgbClr val="20213D"/>
                </a:solidFill>
                <a:ea typeface="+mn-lt"/>
                <a:cs typeface="+mn-lt"/>
              </a:rPr>
            </a:b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umieścić w prezentacji.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IV 2020 Escape </a:t>
            </a:r>
            <a:r>
              <a:rPr lang="pl-PL" i="1" dirty="0" err="1">
                <a:solidFill>
                  <a:srgbClr val="20213D"/>
                </a:solidFill>
                <a:ea typeface="+mn-lt"/>
                <a:cs typeface="+mn-lt"/>
              </a:rPr>
              <a:t>room</a:t>
            </a:r>
            <a:r>
              <a:rPr lang="pl-PL" i="1" dirty="0">
                <a:solidFill>
                  <a:srgbClr val="20213D"/>
                </a:solidFill>
                <a:ea typeface="+mn-lt"/>
                <a:cs typeface="+mn-lt"/>
              </a:rPr>
              <a:t> – pokój zagadek na Genially </a:t>
            </a:r>
            <a:endParaRPr lang="pl-PL" dirty="0">
              <a:solidFill>
                <a:srgbClr val="20213D"/>
              </a:solidFill>
            </a:endParaRPr>
          </a:p>
          <a:p>
            <a:pPr marL="228600" indent="0">
              <a:buNone/>
            </a:pPr>
            <a:endParaRPr lang="pl-PL" dirty="0">
              <a:solidFill>
                <a:srgbClr val="20213D">
                  <a:alpha val="70000"/>
                </a:srgbClr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DCE56C9-BF7A-4C1A-8379-53D072B1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103" y="2218374"/>
            <a:ext cx="1828017" cy="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5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5E600D-C5B2-45D3-8436-C6EFA058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Dane: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6D09BB-0976-4268-A267-5C5D111AB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l-PL" b="1" dirty="0">
                <a:solidFill>
                  <a:schemeClr val="tx1"/>
                </a:solidFill>
                <a:ea typeface="+mn-lt"/>
                <a:cs typeface="+mn-lt"/>
              </a:rPr>
              <a:t>84,2%  uczniów </a:t>
            </a:r>
            <a:r>
              <a:rPr lang="pl-PL" dirty="0">
                <a:solidFill>
                  <a:schemeClr val="tx1"/>
                </a:solidFill>
                <a:ea typeface="+mn-lt"/>
                <a:cs typeface="+mn-lt"/>
              </a:rPr>
              <a:t>używa smartfonów na przerwach między lekcjami</a:t>
            </a:r>
            <a:endParaRPr lang="pl-P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b="1" dirty="0">
                <a:solidFill>
                  <a:schemeClr val="tx1"/>
                </a:solidFill>
                <a:ea typeface="+mn-lt"/>
                <a:cs typeface="+mn-lt"/>
              </a:rPr>
              <a:t>68,7% uczniów </a:t>
            </a:r>
            <a:r>
              <a:rPr lang="pl-PL" dirty="0">
                <a:solidFill>
                  <a:schemeClr val="tx1"/>
                </a:solidFill>
                <a:ea typeface="+mn-lt"/>
                <a:cs typeface="+mn-lt"/>
              </a:rPr>
              <a:t>ma problemy z koncentracją</a:t>
            </a:r>
            <a:endParaRPr lang="pl-P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b="1" dirty="0">
                <a:solidFill>
                  <a:schemeClr val="tx1"/>
                </a:solidFill>
                <a:ea typeface="+mn-lt"/>
                <a:cs typeface="+mn-lt"/>
              </a:rPr>
              <a:t>64,4% uczniów </a:t>
            </a:r>
            <a:r>
              <a:rPr lang="pl-PL" dirty="0">
                <a:solidFill>
                  <a:schemeClr val="tx1"/>
                </a:solidFill>
                <a:ea typeface="+mn-lt"/>
                <a:cs typeface="+mn-lt"/>
              </a:rPr>
              <a:t>zaniedbuje obowiązki szkolne przez nadmierne korzystanie z mediów cyfrowych</a:t>
            </a:r>
            <a:endParaRPr lang="pl-P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b="1" dirty="0">
                <a:solidFill>
                  <a:schemeClr val="tx1"/>
                </a:solidFill>
                <a:ea typeface="+mn-lt"/>
                <a:cs typeface="+mn-lt"/>
              </a:rPr>
              <a:t>37,2% uczniów </a:t>
            </a:r>
            <a:r>
              <a:rPr lang="pl-PL" dirty="0">
                <a:solidFill>
                  <a:schemeClr val="tx1"/>
                </a:solidFill>
                <a:ea typeface="+mn-lt"/>
                <a:cs typeface="+mn-lt"/>
              </a:rPr>
              <a:t>doświadczyło hejtowania, czyli otrzymywało obraźliwe wiadomości</a:t>
            </a:r>
            <a:endParaRPr lang="pl-P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b="1" dirty="0">
                <a:solidFill>
                  <a:schemeClr val="tx1"/>
                </a:solidFill>
                <a:ea typeface="+mn-lt"/>
                <a:cs typeface="+mn-lt"/>
              </a:rPr>
              <a:t>25,6% uczniów </a:t>
            </a:r>
            <a:r>
              <a:rPr lang="pl-PL" dirty="0">
                <a:solidFill>
                  <a:schemeClr val="tx1"/>
                </a:solidFill>
                <a:ea typeface="+mn-lt"/>
                <a:cs typeface="+mn-lt"/>
              </a:rPr>
              <a:t>chociaż raz dostało od kogoś materiały o charakterze intymnym </a:t>
            </a:r>
            <a:endParaRPr lang="pl-PL" dirty="0">
              <a:solidFill>
                <a:schemeClr val="tx1"/>
              </a:solidFill>
            </a:endParaRPr>
          </a:p>
          <a:p>
            <a:pPr marL="228600" indent="0">
              <a:buNone/>
            </a:pPr>
            <a:endParaRPr lang="pl-PL" dirty="0">
              <a:solidFill>
                <a:srgbClr val="20213D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8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95AFE4-A4F3-4CFC-80D6-A5CB4C7E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Angsana New"/>
              </a:rPr>
              <a:t>Fonoholizm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8B69D2-6515-49D4-A003-595EA4B3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buNone/>
            </a:pP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Fonoholizm,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 </a:t>
            </a:r>
            <a:r>
              <a:rPr lang="pl-PL" b="1">
                <a:solidFill>
                  <a:srgbClr val="20213D"/>
                </a:solidFill>
                <a:ea typeface="+mn-lt"/>
                <a:cs typeface="+mn-lt"/>
              </a:rPr>
              <a:t>jako zjawisko, nie jest ujęty w żadnej międzynarodowej klasyfikacji chorób psychicznych. </a:t>
            </a:r>
            <a:endParaRPr lang="pl-PL">
              <a:solidFill>
                <a:srgbClr val="20213D">
                  <a:alpha val="70000"/>
                </a:srgbClr>
              </a:solidFill>
            </a:endParaRPr>
          </a:p>
          <a:p>
            <a:pPr marL="0" indent="0">
              <a:buNone/>
            </a:pPr>
            <a:r>
              <a:rPr lang="pl-PL">
                <a:solidFill>
                  <a:srgbClr val="20213D"/>
                </a:solidFill>
              </a:rPr>
              <a:t>Na </a:t>
            </a: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korzystanie z urządzeń mobilnych może mieć wpływ: </a:t>
            </a:r>
            <a:endParaRPr lang="pl-PL">
              <a:solidFill>
                <a:srgbClr val="20213D">
                  <a:alpha val="70000"/>
                </a:srgbClr>
              </a:solidFill>
            </a:endParaRPr>
          </a:p>
          <a:p>
            <a:pPr indent="-457200">
              <a:buChar char="v"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brak ustalonych zasad korzystania z urządzeń,</a:t>
            </a:r>
            <a:endParaRPr lang="pl-PL">
              <a:solidFill>
                <a:srgbClr val="20213D">
                  <a:alpha val="70000"/>
                </a:srgbClr>
              </a:solidFill>
            </a:endParaRPr>
          </a:p>
          <a:p>
            <a:pPr indent="-457200">
              <a:buClr>
                <a:srgbClr val="E4E4F1"/>
              </a:buClr>
              <a:buChar char="v"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brak rozmów z rodzicami o odpowiedzialnym korzystaniu z telefonu, komputera itp., </a:t>
            </a:r>
            <a:endParaRPr lang="pl-PL"/>
          </a:p>
          <a:p>
            <a:pPr indent="-457200">
              <a:buClr>
                <a:srgbClr val="E4E4F1"/>
              </a:buClr>
              <a:buChar char="v"/>
            </a:pPr>
            <a:r>
              <a:rPr lang="pl-PL">
                <a:solidFill>
                  <a:srgbClr val="20213D"/>
                </a:solidFill>
                <a:ea typeface="+mn-lt"/>
                <a:cs typeface="+mn-lt"/>
              </a:rPr>
              <a:t>brak elementarnego wychowania w zakresie zachowania się w miejscach publicznych. </a:t>
            </a:r>
            <a:endParaRPr lang="pl-PL">
              <a:solidFill>
                <a:srgbClr val="20213D"/>
              </a:solidFill>
            </a:endParaRPr>
          </a:p>
          <a:p>
            <a:pPr marL="228600" indent="0">
              <a:buNone/>
            </a:pPr>
            <a:endParaRPr lang="pl-PL">
              <a:solidFill>
                <a:srgbClr val="20213D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883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LeftStep">
      <a:dk1>
        <a:srgbClr val="000000"/>
      </a:dk1>
      <a:lt1>
        <a:srgbClr val="FFFFFF"/>
      </a:lt1>
      <a:dk2>
        <a:srgbClr val="20213D"/>
      </a:dk2>
      <a:lt2>
        <a:srgbClr val="E8E2E4"/>
      </a:lt2>
      <a:accent1>
        <a:srgbClr val="46B28E"/>
      </a:accent1>
      <a:accent2>
        <a:srgbClr val="3BB159"/>
      </a:accent2>
      <a:accent3>
        <a:srgbClr val="58B447"/>
      </a:accent3>
      <a:accent4>
        <a:srgbClr val="7DAE3A"/>
      </a:accent4>
      <a:accent5>
        <a:srgbClr val="A5A541"/>
      </a:accent5>
      <a:accent6>
        <a:srgbClr val="B1803B"/>
      </a:accent6>
      <a:hlink>
        <a:srgbClr val="BF3F69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77</TotalTime>
  <Words>596</Words>
  <Application>Microsoft Office PowerPoint</Application>
  <PresentationFormat>Panoramiczny</PresentationFormat>
  <Paragraphs>49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Sabon Next LT</vt:lpstr>
      <vt:lpstr>Wingdings</vt:lpstr>
      <vt:lpstr>LuminousVTI</vt:lpstr>
      <vt:lpstr>Przykłady wykorzystania różnych narzędzi TIK  w nauczaniu zdalnym</vt:lpstr>
      <vt:lpstr>Prezentacja programu PowerPoint</vt:lpstr>
      <vt:lpstr>Prezentacja programu PowerPoint</vt:lpstr>
      <vt:lpstr>Nagrywanie filmiku</vt:lpstr>
      <vt:lpstr>Tworzenie e-książeczki</vt:lpstr>
      <vt:lpstr>Tworzenie komiksu</vt:lpstr>
      <vt:lpstr>Tworzenie prezentacji na Genially</vt:lpstr>
      <vt:lpstr>Dane:</vt:lpstr>
      <vt:lpstr>Fonoholizm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ox823</cp:lastModifiedBy>
  <cp:revision>135</cp:revision>
  <dcterms:created xsi:type="dcterms:W3CDTF">2020-10-27T08:32:46Z</dcterms:created>
  <dcterms:modified xsi:type="dcterms:W3CDTF">2020-12-08T07:19:42Z</dcterms:modified>
</cp:coreProperties>
</file>